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97"/>
  </p:notesMasterIdLst>
  <p:sldIdLst>
    <p:sldId id="355" r:id="rId2"/>
    <p:sldId id="356" r:id="rId3"/>
    <p:sldId id="357" r:id="rId4"/>
    <p:sldId id="358" r:id="rId5"/>
    <p:sldId id="300" r:id="rId6"/>
    <p:sldId id="296" r:id="rId7"/>
    <p:sldId id="301" r:id="rId8"/>
    <p:sldId id="303" r:id="rId9"/>
    <p:sldId id="305" r:id="rId10"/>
    <p:sldId id="302" r:id="rId11"/>
    <p:sldId id="336" r:id="rId12"/>
    <p:sldId id="294" r:id="rId13"/>
    <p:sldId id="316" r:id="rId14"/>
    <p:sldId id="347" r:id="rId15"/>
    <p:sldId id="352" r:id="rId16"/>
    <p:sldId id="317" r:id="rId17"/>
    <p:sldId id="261" r:id="rId18"/>
    <p:sldId id="262" r:id="rId19"/>
    <p:sldId id="304" r:id="rId20"/>
    <p:sldId id="348" r:id="rId21"/>
    <p:sldId id="349" r:id="rId22"/>
    <p:sldId id="337" r:id="rId23"/>
    <p:sldId id="350" r:id="rId24"/>
    <p:sldId id="257" r:id="rId25"/>
    <p:sldId id="322" r:id="rId26"/>
    <p:sldId id="295" r:id="rId27"/>
    <p:sldId id="326" r:id="rId28"/>
    <p:sldId id="323" r:id="rId29"/>
    <p:sldId id="327" r:id="rId30"/>
    <p:sldId id="335" r:id="rId31"/>
    <p:sldId id="325" r:id="rId32"/>
    <p:sldId id="338" r:id="rId33"/>
    <p:sldId id="324" r:id="rId34"/>
    <p:sldId id="278" r:id="rId35"/>
    <p:sldId id="319" r:id="rId36"/>
    <p:sldId id="343" r:id="rId37"/>
    <p:sldId id="344" r:id="rId38"/>
    <p:sldId id="345" r:id="rId39"/>
    <p:sldId id="346" r:id="rId40"/>
    <p:sldId id="320" r:id="rId41"/>
    <p:sldId id="353" r:id="rId42"/>
    <p:sldId id="297" r:id="rId43"/>
    <p:sldId id="340" r:id="rId44"/>
    <p:sldId id="339" r:id="rId45"/>
    <p:sldId id="298" r:id="rId46"/>
    <p:sldId id="299" r:id="rId47"/>
    <p:sldId id="290" r:id="rId48"/>
    <p:sldId id="341" r:id="rId49"/>
    <p:sldId id="342" r:id="rId50"/>
    <p:sldId id="307" r:id="rId51"/>
    <p:sldId id="289" r:id="rId52"/>
    <p:sldId id="279" r:id="rId53"/>
    <p:sldId id="280" r:id="rId54"/>
    <p:sldId id="283" r:id="rId55"/>
    <p:sldId id="284" r:id="rId56"/>
    <p:sldId id="285" r:id="rId57"/>
    <p:sldId id="286" r:id="rId58"/>
    <p:sldId id="287" r:id="rId59"/>
    <p:sldId id="288" r:id="rId60"/>
    <p:sldId id="306" r:id="rId61"/>
    <p:sldId id="281" r:id="rId62"/>
    <p:sldId id="282" r:id="rId63"/>
    <p:sldId id="271" r:id="rId64"/>
    <p:sldId id="272" r:id="rId65"/>
    <p:sldId id="308" r:id="rId66"/>
    <p:sldId id="274" r:id="rId67"/>
    <p:sldId id="275" r:id="rId68"/>
    <p:sldId id="276" r:id="rId69"/>
    <p:sldId id="270" r:id="rId70"/>
    <p:sldId id="273" r:id="rId71"/>
    <p:sldId id="359" r:id="rId72"/>
    <p:sldId id="310" r:id="rId73"/>
    <p:sldId id="311" r:id="rId74"/>
    <p:sldId id="312" r:id="rId75"/>
    <p:sldId id="313" r:id="rId76"/>
    <p:sldId id="314" r:id="rId77"/>
    <p:sldId id="291" r:id="rId78"/>
    <p:sldId id="292" r:id="rId79"/>
    <p:sldId id="351" r:id="rId80"/>
    <p:sldId id="321" r:id="rId81"/>
    <p:sldId id="328" r:id="rId82"/>
    <p:sldId id="330" r:id="rId83"/>
    <p:sldId id="263" r:id="rId84"/>
    <p:sldId id="264" r:id="rId85"/>
    <p:sldId id="331" r:id="rId86"/>
    <p:sldId id="332" r:id="rId87"/>
    <p:sldId id="333" r:id="rId88"/>
    <p:sldId id="265" r:id="rId89"/>
    <p:sldId id="266" r:id="rId90"/>
    <p:sldId id="267" r:id="rId91"/>
    <p:sldId id="268" r:id="rId92"/>
    <p:sldId id="334" r:id="rId93"/>
    <p:sldId id="329" r:id="rId94"/>
    <p:sldId id="293" r:id="rId95"/>
    <p:sldId id="360" r:id="rId96"/>
  </p:sldIdLst>
  <p:sldSz cx="9906000" cy="6858000" type="A4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lay Bryce" initials="CB" lastIdx="16" clrIdx="0"/>
  <p:cmAuthor id="1" name="Jane Fromont" initials="JF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563E"/>
    <a:srgbClr val="EF1FB9"/>
    <a:srgbClr val="D2533C"/>
    <a:srgbClr val="000000"/>
    <a:srgbClr val="F59779"/>
    <a:srgbClr val="E5E52F"/>
    <a:srgbClr val="AA1680"/>
    <a:srgbClr val="E1C5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7607" autoAdjust="0"/>
    <p:restoredTop sz="98640" autoAdjust="0"/>
  </p:normalViewPr>
  <p:slideViewPr>
    <p:cSldViewPr>
      <p:cViewPr>
        <p:scale>
          <a:sx n="90" d="100"/>
          <a:sy n="90" d="100"/>
        </p:scale>
        <p:origin x="-3456" y="-55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485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viewProps" Target="viewProps.xml"/><Relationship Id="rId102" Type="http://schemas.openxmlformats.org/officeDocument/2006/relationships/theme" Target="theme/theme1.xml"/><Relationship Id="rId10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notesMaster" Target="notesMasters/notesMaster1.xml"/><Relationship Id="rId98" Type="http://schemas.openxmlformats.org/officeDocument/2006/relationships/printerSettings" Target="printerSettings/printerSettings1.bin"/><Relationship Id="rId99" Type="http://schemas.openxmlformats.org/officeDocument/2006/relationships/commentAuthors" Target="commentAuthor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presProps" Target="presProps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D1F475-8547-475C-BB45-A307E6AE773C}" type="datetimeFigureOut">
              <a:rPr lang="en-AU" smtClean="0"/>
              <a:t>14/07/17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1723E-63C9-4F6B-AEA8-7AE81E82528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4944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1723E-63C9-4F6B-AEA8-7AE81E82528D}" type="slidenum">
              <a:rPr lang="en-AU" smtClean="0"/>
              <a:t>82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6378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371601"/>
            <a:ext cx="850265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3505200"/>
            <a:ext cx="69342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794A-83AB-4703-B2BB-EE7723AFFC74}" type="datetimeFigureOut">
              <a:rPr lang="en-AU" smtClean="0"/>
              <a:t>14/07/17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0F409-1339-4EA3-8B00-BC2526B78F83}" type="slidenum">
              <a:rPr lang="en-AU" smtClean="0"/>
              <a:t>‹#›</a:t>
            </a:fld>
            <a:endParaRPr lang="en-AU"/>
          </a:p>
        </p:txBody>
      </p:sp>
      <p:cxnSp>
        <p:nvCxnSpPr>
          <p:cNvPr id="8" name="Straight Connector 7"/>
          <p:cNvCxnSpPr/>
          <p:nvPr/>
        </p:nvCxnSpPr>
        <p:spPr>
          <a:xfrm>
            <a:off x="742950" y="3398520"/>
            <a:ext cx="850265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794A-83AB-4703-B2BB-EE7723AFFC74}" type="datetimeFigureOut">
              <a:rPr lang="en-AU" smtClean="0"/>
              <a:t>14/07/17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0F409-1339-4EA3-8B00-BC2526B78F83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2362201"/>
            <a:ext cx="84201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4626865"/>
            <a:ext cx="84201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794A-83AB-4703-B2BB-EE7723AFFC74}" type="datetimeFigureOut">
              <a:rPr lang="en-AU" smtClean="0"/>
              <a:t>14/07/17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0F409-1339-4EA3-8B00-BC2526B78F83}" type="slidenum">
              <a:rPr lang="en-AU" smtClean="0"/>
              <a:t>‹#›</a:t>
            </a:fld>
            <a:endParaRPr lang="en-AU"/>
          </a:p>
        </p:txBody>
      </p:sp>
      <p:cxnSp>
        <p:nvCxnSpPr>
          <p:cNvPr id="7" name="Straight Connector 6"/>
          <p:cNvCxnSpPr/>
          <p:nvPr/>
        </p:nvCxnSpPr>
        <p:spPr>
          <a:xfrm>
            <a:off x="792480" y="4599432"/>
            <a:ext cx="850265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73352"/>
            <a:ext cx="437515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73352"/>
            <a:ext cx="437515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794A-83AB-4703-B2BB-EE7723AFFC74}" type="datetimeFigureOut">
              <a:rPr lang="en-AU" smtClean="0"/>
              <a:t>14/07/17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0F409-1339-4EA3-8B00-BC2526B78F83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76401"/>
            <a:ext cx="425958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438400"/>
            <a:ext cx="425958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1120" y="1676401"/>
            <a:ext cx="425958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1120" y="2438400"/>
            <a:ext cx="425958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794A-83AB-4703-B2BB-EE7723AFFC74}" type="datetimeFigureOut">
              <a:rPr lang="en-AU" smtClean="0"/>
              <a:t>14/07/17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0F409-1339-4EA3-8B00-BC2526B78F83}" type="slidenum">
              <a:rPr lang="en-AU" smtClean="0"/>
              <a:t>‹#›</a:t>
            </a:fld>
            <a:endParaRPr lang="en-A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598850" y="4045790"/>
            <a:ext cx="4709160" cy="86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794A-83AB-4703-B2BB-EE7723AFFC74}" type="datetimeFigureOut">
              <a:rPr lang="en-AU" smtClean="0"/>
              <a:t>14/07/17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0F409-1339-4EA3-8B00-BC2526B78F83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794A-83AB-4703-B2BB-EE7723AFFC74}" type="datetimeFigureOut">
              <a:rPr lang="en-AU" smtClean="0"/>
              <a:t>14/07/17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0F409-1339-4EA3-8B00-BC2526B78F83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92080"/>
            <a:ext cx="2318004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9450" y="792080"/>
            <a:ext cx="619125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2130553"/>
            <a:ext cx="2318004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794A-83AB-4703-B2BB-EE7723AFFC74}" type="datetimeFigureOut">
              <a:rPr lang="en-AU" smtClean="0"/>
              <a:t>14/07/17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0F409-1339-4EA3-8B00-BC2526B78F83}" type="slidenum">
              <a:rPr lang="en-AU" smtClean="0"/>
              <a:t>‹#›</a:t>
            </a:fld>
            <a:endParaRPr lang="en-A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218201" y="3580140"/>
            <a:ext cx="5577840" cy="172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92480"/>
            <a:ext cx="232123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96828" y="838201"/>
            <a:ext cx="6396423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2133600"/>
            <a:ext cx="2318004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794A-83AB-4703-B2BB-EE7723AFFC74}" type="datetimeFigureOut">
              <a:rPr lang="en-AU" smtClean="0"/>
              <a:t>14/07/17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0F409-1339-4EA3-8B00-BC2526B78F83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794A-83AB-4703-B2BB-EE7723AFFC74}" type="datetimeFigureOut">
              <a:rPr lang="en-AU" smtClean="0"/>
              <a:t>14/07/17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0F409-1339-4EA3-8B00-BC2526B78F83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609601"/>
            <a:ext cx="222885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609601"/>
            <a:ext cx="65214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794A-83AB-4703-B2BB-EE7723AFFC74}" type="datetimeFigureOut">
              <a:rPr lang="en-AU" smtClean="0"/>
              <a:t>14/07/17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0F409-1339-4EA3-8B00-BC2526B78F83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906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533401"/>
            <a:ext cx="89154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906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18288"/>
            <a:ext cx="31369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114794A-83AB-4703-B2BB-EE7723AFFC74}" type="datetimeFigureOut">
              <a:rPr lang="en-AU" smtClean="0"/>
              <a:t>14/07/17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14750" y="18288"/>
            <a:ext cx="44577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5000" y="18288"/>
            <a:ext cx="11557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2E00F409-1339-4EA3-8B00-BC2526B78F83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microsoft.com/office/2007/relationships/hdphoto" Target="../media/hdphoto1.wdp"/><Relationship Id="rId6" Type="http://schemas.openxmlformats.org/officeDocument/2006/relationships/image" Target="../media/image6.jpeg"/><Relationship Id="rId7" Type="http://schemas.microsoft.com/office/2007/relationships/hdphoto" Target="../media/hdphoto2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microsoft.com/office/2007/relationships/hdphoto" Target="../media/hdphoto3.wdp"/><Relationship Id="rId5" Type="http://schemas.openxmlformats.org/officeDocument/2006/relationships/image" Target="../media/image9.jpeg"/><Relationship Id="rId6" Type="http://schemas.microsoft.com/office/2007/relationships/hdphoto" Target="../media/hdphoto4.wdp"/><Relationship Id="rId7" Type="http://schemas.openxmlformats.org/officeDocument/2006/relationships/image" Target="../media/image10.jpeg"/><Relationship Id="rId8" Type="http://schemas.microsoft.com/office/2007/relationships/hdphoto" Target="../media/hdphoto5.wdp"/><Relationship Id="rId9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microsoft.com/office/2007/relationships/hdphoto" Target="../media/hdphoto6.wdp"/><Relationship Id="rId6" Type="http://schemas.openxmlformats.org/officeDocument/2006/relationships/image" Target="../media/image15.jpeg"/><Relationship Id="rId7" Type="http://schemas.microsoft.com/office/2007/relationships/hdphoto" Target="../media/hdphoto7.wdp"/><Relationship Id="rId8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microsoft.com/office/2007/relationships/hdphoto" Target="../media/hdphoto8.wdp"/><Relationship Id="rId5" Type="http://schemas.openxmlformats.org/officeDocument/2006/relationships/image" Target="../media/image19.jpeg"/><Relationship Id="rId6" Type="http://schemas.microsoft.com/office/2007/relationships/hdphoto" Target="../media/hdphoto9.wdp"/><Relationship Id="rId7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image" Target="../media/image24.jpeg"/><Relationship Id="rId6" Type="http://schemas.openxmlformats.org/officeDocument/2006/relationships/image" Target="../media/image25.jpeg"/><Relationship Id="rId7" Type="http://schemas.microsoft.com/office/2007/relationships/hdphoto" Target="../media/hdphoto10.wdp"/><Relationship Id="rId8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5" Type="http://schemas.openxmlformats.org/officeDocument/2006/relationships/image" Target="../media/image30.jpeg"/><Relationship Id="rId6" Type="http://schemas.openxmlformats.org/officeDocument/2006/relationships/image" Target="../media/image31.jpeg"/><Relationship Id="rId7" Type="http://schemas.microsoft.com/office/2007/relationships/hdphoto" Target="../media/hdphoto11.wdp"/><Relationship Id="rId8" Type="http://schemas.openxmlformats.org/officeDocument/2006/relationships/image" Target="../media/image32.jpeg"/><Relationship Id="rId9" Type="http://schemas.microsoft.com/office/2007/relationships/hdphoto" Target="../media/hdphoto12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35.jpeg"/><Relationship Id="rId5" Type="http://schemas.openxmlformats.org/officeDocument/2006/relationships/image" Target="../media/image36.jpeg"/><Relationship Id="rId6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4" Type="http://schemas.openxmlformats.org/officeDocument/2006/relationships/image" Target="../media/image40.jpeg"/><Relationship Id="rId5" Type="http://schemas.microsoft.com/office/2007/relationships/hdphoto" Target="../media/hdphoto13.wdp"/><Relationship Id="rId6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4" Type="http://schemas.openxmlformats.org/officeDocument/2006/relationships/image" Target="../media/image44.jpeg"/><Relationship Id="rId5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4" Type="http://schemas.microsoft.com/office/2007/relationships/hdphoto" Target="../media/hdphoto14.wdp"/><Relationship Id="rId5" Type="http://schemas.openxmlformats.org/officeDocument/2006/relationships/image" Target="../media/image48.jpeg"/><Relationship Id="rId6" Type="http://schemas.microsoft.com/office/2007/relationships/hdphoto" Target="../media/hdphoto15.wdp"/><Relationship Id="rId7" Type="http://schemas.openxmlformats.org/officeDocument/2006/relationships/image" Target="../media/image49.jpeg"/><Relationship Id="rId8" Type="http://schemas.microsoft.com/office/2007/relationships/hdphoto" Target="../media/hdphoto16.wdp"/><Relationship Id="rId9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4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4" Type="http://schemas.microsoft.com/office/2007/relationships/hdphoto" Target="../media/hdphoto17.wdp"/><Relationship Id="rId5" Type="http://schemas.openxmlformats.org/officeDocument/2006/relationships/image" Target="../media/image56.jpeg"/><Relationship Id="rId6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4" Type="http://schemas.openxmlformats.org/officeDocument/2006/relationships/image" Target="../media/image60.jpeg"/><Relationship Id="rId5" Type="http://schemas.microsoft.com/office/2007/relationships/hdphoto" Target="../media/hdphoto18.wdp"/><Relationship Id="rId6" Type="http://schemas.openxmlformats.org/officeDocument/2006/relationships/image" Target="../media/image61.jpeg"/><Relationship Id="rId7" Type="http://schemas.microsoft.com/office/2007/relationships/hdphoto" Target="../media/hdphoto19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4" Type="http://schemas.openxmlformats.org/officeDocument/2006/relationships/image" Target="../media/image64.jpeg"/><Relationship Id="rId5" Type="http://schemas.openxmlformats.org/officeDocument/2006/relationships/image" Target="../media/image65.jpeg"/><Relationship Id="rId6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4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4" Type="http://schemas.openxmlformats.org/officeDocument/2006/relationships/image" Target="../media/image71.jpeg"/><Relationship Id="rId5" Type="http://schemas.openxmlformats.org/officeDocument/2006/relationships/image" Target="../media/image72.jpeg"/><Relationship Id="rId6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4" Type="http://schemas.openxmlformats.org/officeDocument/2006/relationships/image" Target="../media/image76.jpeg"/><Relationship Id="rId5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4" Type="http://schemas.openxmlformats.org/officeDocument/2006/relationships/image" Target="../media/image80.jpeg"/><Relationship Id="rId5" Type="http://schemas.openxmlformats.org/officeDocument/2006/relationships/image" Target="../media/image81.jpeg"/><Relationship Id="rId6" Type="http://schemas.openxmlformats.org/officeDocument/2006/relationships/image" Target="../media/image82.jpeg"/><Relationship Id="rId7" Type="http://schemas.microsoft.com/office/2007/relationships/hdphoto" Target="../media/hdphoto21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4" Type="http://schemas.openxmlformats.org/officeDocument/2006/relationships/image" Target="../media/image85.jpeg"/><Relationship Id="rId5" Type="http://schemas.openxmlformats.org/officeDocument/2006/relationships/image" Target="../media/image8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4" Type="http://schemas.openxmlformats.org/officeDocument/2006/relationships/image" Target="../media/image89.jpeg"/><Relationship Id="rId5" Type="http://schemas.openxmlformats.org/officeDocument/2006/relationships/image" Target="../media/image90.jpeg"/><Relationship Id="rId6" Type="http://schemas.microsoft.com/office/2007/relationships/hdphoto" Target="../media/hdphoto22.wdp"/><Relationship Id="rId7" Type="http://schemas.openxmlformats.org/officeDocument/2006/relationships/image" Target="../media/image91.jpeg"/><Relationship Id="rId8" Type="http://schemas.microsoft.com/office/2007/relationships/hdphoto" Target="../media/hdphoto23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4" Type="http://schemas.openxmlformats.org/officeDocument/2006/relationships/image" Target="../media/image94.jpeg"/><Relationship Id="rId5" Type="http://schemas.openxmlformats.org/officeDocument/2006/relationships/image" Target="../media/image95.jpeg"/><Relationship Id="rId6" Type="http://schemas.microsoft.com/office/2007/relationships/hdphoto" Target="../media/hdphoto24.wdp"/><Relationship Id="rId7" Type="http://schemas.openxmlformats.org/officeDocument/2006/relationships/image" Target="../media/image9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4" Type="http://schemas.openxmlformats.org/officeDocument/2006/relationships/image" Target="../media/image99.jpeg"/><Relationship Id="rId5" Type="http://schemas.openxmlformats.org/officeDocument/2006/relationships/image" Target="../media/image10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7.jpe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4" Type="http://schemas.openxmlformats.org/officeDocument/2006/relationships/image" Target="../media/image102.jpeg"/><Relationship Id="rId5" Type="http://schemas.microsoft.com/office/2007/relationships/hdphoto" Target="../media/hdphoto26.wdp"/><Relationship Id="rId6" Type="http://schemas.openxmlformats.org/officeDocument/2006/relationships/image" Target="../media/image103.jpeg"/><Relationship Id="rId7" Type="http://schemas.microsoft.com/office/2007/relationships/hdphoto" Target="../media/hdphoto27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4" Type="http://schemas.openxmlformats.org/officeDocument/2006/relationships/image" Target="../media/image106.jpeg"/><Relationship Id="rId5" Type="http://schemas.microsoft.com/office/2007/relationships/hdphoto" Target="../media/hdphoto28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4" Type="http://schemas.openxmlformats.org/officeDocument/2006/relationships/image" Target="../media/image109.jpeg"/><Relationship Id="rId5" Type="http://schemas.openxmlformats.org/officeDocument/2006/relationships/image" Target="../media/image110.jpeg"/><Relationship Id="rId6" Type="http://schemas.microsoft.com/office/2007/relationships/hdphoto" Target="../media/hdphoto29.wdp"/><Relationship Id="rId7" Type="http://schemas.openxmlformats.org/officeDocument/2006/relationships/image" Target="../media/image11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4" Type="http://schemas.openxmlformats.org/officeDocument/2006/relationships/image" Target="../media/image114.jpeg"/><Relationship Id="rId5" Type="http://schemas.openxmlformats.org/officeDocument/2006/relationships/image" Target="../media/image115.jpeg"/><Relationship Id="rId6" Type="http://schemas.microsoft.com/office/2007/relationships/hdphoto" Target="../media/hdphoto30.wdp"/><Relationship Id="rId7" Type="http://schemas.openxmlformats.org/officeDocument/2006/relationships/image" Target="../media/image116.jpeg"/><Relationship Id="rId8" Type="http://schemas.microsoft.com/office/2007/relationships/hdphoto" Target="../media/hdphoto31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2.jpe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32.wdp"/><Relationship Id="rId4" Type="http://schemas.openxmlformats.org/officeDocument/2006/relationships/image" Target="../media/image118.jpeg"/><Relationship Id="rId5" Type="http://schemas.openxmlformats.org/officeDocument/2006/relationships/image" Target="../media/image119.jpeg"/><Relationship Id="rId6" Type="http://schemas.openxmlformats.org/officeDocument/2006/relationships/image" Target="../media/image12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4" Type="http://schemas.openxmlformats.org/officeDocument/2006/relationships/image" Target="../media/image123.jpeg"/><Relationship Id="rId5" Type="http://schemas.openxmlformats.org/officeDocument/2006/relationships/image" Target="../media/image124.jpeg"/><Relationship Id="rId6" Type="http://schemas.microsoft.com/office/2007/relationships/hdphoto" Target="../media/hdphoto33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4" Type="http://schemas.openxmlformats.org/officeDocument/2006/relationships/image" Target="../media/image127.jpeg"/><Relationship Id="rId5" Type="http://schemas.microsoft.com/office/2007/relationships/hdphoto" Target="../media/hdphoto34.wdp"/><Relationship Id="rId6" Type="http://schemas.openxmlformats.org/officeDocument/2006/relationships/image" Target="../media/image12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4" Type="http://schemas.openxmlformats.org/officeDocument/2006/relationships/image" Target="../media/image13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4" Type="http://schemas.openxmlformats.org/officeDocument/2006/relationships/image" Target="../media/image134.jpeg"/><Relationship Id="rId5" Type="http://schemas.microsoft.com/office/2007/relationships/hdphoto" Target="../media/hdphoto35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2.jpe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36.wdp"/><Relationship Id="rId4" Type="http://schemas.openxmlformats.org/officeDocument/2006/relationships/image" Target="../media/image136.jpeg"/><Relationship Id="rId5" Type="http://schemas.openxmlformats.org/officeDocument/2006/relationships/image" Target="../media/image137.jpeg"/><Relationship Id="rId6" Type="http://schemas.microsoft.com/office/2007/relationships/hdphoto" Target="../media/hdphoto37.wdp"/><Relationship Id="rId7" Type="http://schemas.openxmlformats.org/officeDocument/2006/relationships/image" Target="../media/image138.jpeg"/><Relationship Id="rId8" Type="http://schemas.microsoft.com/office/2007/relationships/hdphoto" Target="../media/hdphoto38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4" Type="http://schemas.openxmlformats.org/officeDocument/2006/relationships/image" Target="../media/image141.jpeg"/><Relationship Id="rId5" Type="http://schemas.openxmlformats.org/officeDocument/2006/relationships/image" Target="../media/image142.jpeg"/><Relationship Id="rId6" Type="http://schemas.microsoft.com/office/2007/relationships/hdphoto" Target="../media/hdphoto39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4" Type="http://schemas.openxmlformats.org/officeDocument/2006/relationships/image" Target="../media/image145.jpeg"/><Relationship Id="rId5" Type="http://schemas.microsoft.com/office/2007/relationships/hdphoto" Target="../media/hdphoto40.wdp"/><Relationship Id="rId6" Type="http://schemas.openxmlformats.org/officeDocument/2006/relationships/image" Target="../media/image146.jpeg"/><Relationship Id="rId7" Type="http://schemas.microsoft.com/office/2007/relationships/hdphoto" Target="../media/hdphoto41.wdp"/><Relationship Id="rId8" Type="http://schemas.openxmlformats.org/officeDocument/2006/relationships/image" Target="../media/image147.jpeg"/><Relationship Id="rId9" Type="http://schemas.microsoft.com/office/2007/relationships/hdphoto" Target="../media/hdphoto42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4" Type="http://schemas.openxmlformats.org/officeDocument/2006/relationships/image" Target="../media/image150.jpeg"/><Relationship Id="rId5" Type="http://schemas.microsoft.com/office/2007/relationships/hdphoto" Target="../media/hdphoto43.wdp"/><Relationship Id="rId6" Type="http://schemas.openxmlformats.org/officeDocument/2006/relationships/image" Target="../media/image151.jpeg"/><Relationship Id="rId7" Type="http://schemas.microsoft.com/office/2007/relationships/hdphoto" Target="../media/hdphoto44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4" Type="http://schemas.openxmlformats.org/officeDocument/2006/relationships/image" Target="../media/image154.jpeg"/><Relationship Id="rId5" Type="http://schemas.microsoft.com/office/2007/relationships/hdphoto" Target="../media/hdphoto45.wdp"/><Relationship Id="rId6" Type="http://schemas.openxmlformats.org/officeDocument/2006/relationships/image" Target="../media/image155.jpeg"/><Relationship Id="rId7" Type="http://schemas.microsoft.com/office/2007/relationships/hdphoto" Target="../media/hdphoto46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4" Type="http://schemas.openxmlformats.org/officeDocument/2006/relationships/image" Target="../media/image158.jpeg"/><Relationship Id="rId5" Type="http://schemas.microsoft.com/office/2007/relationships/hdphoto" Target="../media/hdphoto47.wdp"/><Relationship Id="rId6" Type="http://schemas.openxmlformats.org/officeDocument/2006/relationships/image" Target="../media/image159.jpeg"/><Relationship Id="rId7" Type="http://schemas.microsoft.com/office/2007/relationships/hdphoto" Target="../media/hdphoto48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4" Type="http://schemas.openxmlformats.org/officeDocument/2006/relationships/image" Target="../media/image162.jpeg"/><Relationship Id="rId5" Type="http://schemas.microsoft.com/office/2007/relationships/hdphoto" Target="../media/hdphoto49.wdp"/><Relationship Id="rId6" Type="http://schemas.openxmlformats.org/officeDocument/2006/relationships/image" Target="../media/image163.jpeg"/><Relationship Id="rId7" Type="http://schemas.microsoft.com/office/2007/relationships/hdphoto" Target="../media/hdphoto50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0.jpe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51.wdp"/><Relationship Id="rId4" Type="http://schemas.openxmlformats.org/officeDocument/2006/relationships/image" Target="../media/image165.jpeg"/><Relationship Id="rId5" Type="http://schemas.microsoft.com/office/2007/relationships/hdphoto" Target="../media/hdphoto52.wdp"/><Relationship Id="rId6" Type="http://schemas.openxmlformats.org/officeDocument/2006/relationships/image" Target="../media/image166.jpeg"/><Relationship Id="rId7" Type="http://schemas.openxmlformats.org/officeDocument/2006/relationships/image" Target="../media/image167.jpeg"/><Relationship Id="rId8" Type="http://schemas.openxmlformats.org/officeDocument/2006/relationships/image" Target="../media/image16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4" Type="http://schemas.openxmlformats.org/officeDocument/2006/relationships/image" Target="../media/image171.jpeg"/><Relationship Id="rId5" Type="http://schemas.openxmlformats.org/officeDocument/2006/relationships/image" Target="../media/image17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4" Type="http://schemas.openxmlformats.org/officeDocument/2006/relationships/image" Target="../media/image175.jpeg"/><Relationship Id="rId5" Type="http://schemas.openxmlformats.org/officeDocument/2006/relationships/image" Target="../media/image17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4" Type="http://schemas.openxmlformats.org/officeDocument/2006/relationships/image" Target="../media/image179.jpeg"/><Relationship Id="rId5" Type="http://schemas.microsoft.com/office/2007/relationships/hdphoto" Target="../media/hdphoto53.wdp"/><Relationship Id="rId6" Type="http://schemas.openxmlformats.org/officeDocument/2006/relationships/image" Target="../media/image180.jpeg"/><Relationship Id="rId7" Type="http://schemas.microsoft.com/office/2007/relationships/hdphoto" Target="../media/hdphoto54.wdp"/><Relationship Id="rId8" Type="http://schemas.openxmlformats.org/officeDocument/2006/relationships/image" Target="../media/image181.jpeg"/><Relationship Id="rId9" Type="http://schemas.microsoft.com/office/2007/relationships/hdphoto" Target="../media/hdphoto55.wdp"/><Relationship Id="rId10" Type="http://schemas.openxmlformats.org/officeDocument/2006/relationships/image" Target="../media/image182.jpeg"/><Relationship Id="rId11" Type="http://schemas.microsoft.com/office/2007/relationships/hdphoto" Target="../media/hdphoto56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4" Type="http://schemas.openxmlformats.org/officeDocument/2006/relationships/image" Target="../media/image185.jpeg"/><Relationship Id="rId5" Type="http://schemas.microsoft.com/office/2007/relationships/hdphoto" Target="../media/hdphoto57.wdp"/><Relationship Id="rId6" Type="http://schemas.openxmlformats.org/officeDocument/2006/relationships/image" Target="../media/image186.jpeg"/><Relationship Id="rId7" Type="http://schemas.microsoft.com/office/2007/relationships/hdphoto" Target="../media/hdphoto58.wdp"/><Relationship Id="rId8" Type="http://schemas.openxmlformats.org/officeDocument/2006/relationships/image" Target="../media/image187.jpeg"/><Relationship Id="rId9" Type="http://schemas.microsoft.com/office/2007/relationships/hdphoto" Target="../media/hdphoto59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4" Type="http://schemas.openxmlformats.org/officeDocument/2006/relationships/image" Target="../media/image19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4" Type="http://schemas.openxmlformats.org/officeDocument/2006/relationships/image" Target="../media/image193.jpeg"/><Relationship Id="rId5" Type="http://schemas.microsoft.com/office/2007/relationships/hdphoto" Target="../media/hdphoto60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4" Type="http://schemas.openxmlformats.org/officeDocument/2006/relationships/image" Target="../media/image196.jpeg"/><Relationship Id="rId5" Type="http://schemas.microsoft.com/office/2007/relationships/hdphoto" Target="../media/hdphoto61.wdp"/><Relationship Id="rId6" Type="http://schemas.openxmlformats.org/officeDocument/2006/relationships/image" Target="../media/image197.jpeg"/><Relationship Id="rId7" Type="http://schemas.microsoft.com/office/2007/relationships/hdphoto" Target="../media/hdphoto62.wdp"/><Relationship Id="rId8" Type="http://schemas.openxmlformats.org/officeDocument/2006/relationships/image" Target="../media/image198.jpeg"/><Relationship Id="rId9" Type="http://schemas.microsoft.com/office/2007/relationships/hdphoto" Target="../media/hdphoto63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4.jpe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64.wdp"/><Relationship Id="rId4" Type="http://schemas.openxmlformats.org/officeDocument/2006/relationships/image" Target="../media/image200.jpeg"/><Relationship Id="rId5" Type="http://schemas.microsoft.com/office/2007/relationships/hdphoto" Target="../media/hdphoto65.wdp"/><Relationship Id="rId6" Type="http://schemas.openxmlformats.org/officeDocument/2006/relationships/image" Target="../media/image201.jpeg"/><Relationship Id="rId7" Type="http://schemas.openxmlformats.org/officeDocument/2006/relationships/image" Target="../media/image202.jpeg"/><Relationship Id="rId8" Type="http://schemas.microsoft.com/office/2007/relationships/hdphoto" Target="../media/hdphoto66.wdp"/><Relationship Id="rId9" Type="http://schemas.openxmlformats.org/officeDocument/2006/relationships/image" Target="../media/image203.jpeg"/><Relationship Id="rId10" Type="http://schemas.openxmlformats.org/officeDocument/2006/relationships/image" Target="../media/image20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eg"/><Relationship Id="rId4" Type="http://schemas.openxmlformats.org/officeDocument/2006/relationships/image" Target="../media/image207.jpeg"/><Relationship Id="rId5" Type="http://schemas.openxmlformats.org/officeDocument/2006/relationships/image" Target="../media/image208.jpeg"/><Relationship Id="rId6" Type="http://schemas.openxmlformats.org/officeDocument/2006/relationships/image" Target="../media/image20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5.jpeg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67.wdp"/><Relationship Id="rId4" Type="http://schemas.openxmlformats.org/officeDocument/2006/relationships/image" Target="../media/image211.jpeg"/><Relationship Id="rId5" Type="http://schemas.microsoft.com/office/2007/relationships/hdphoto" Target="../media/hdphoto68.wdp"/><Relationship Id="rId6" Type="http://schemas.openxmlformats.org/officeDocument/2006/relationships/image" Target="../media/image212.jpeg"/><Relationship Id="rId7" Type="http://schemas.openxmlformats.org/officeDocument/2006/relationships/image" Target="../media/image21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eg"/><Relationship Id="rId4" Type="http://schemas.openxmlformats.org/officeDocument/2006/relationships/image" Target="../media/image216.jpeg"/><Relationship Id="rId5" Type="http://schemas.microsoft.com/office/2007/relationships/hdphoto" Target="../media/hdphoto69.wdp"/><Relationship Id="rId6" Type="http://schemas.openxmlformats.org/officeDocument/2006/relationships/image" Target="../media/image217.jpeg"/><Relationship Id="rId7" Type="http://schemas.microsoft.com/office/2007/relationships/hdphoto" Target="../media/hdphoto70.wdp"/><Relationship Id="rId8" Type="http://schemas.openxmlformats.org/officeDocument/2006/relationships/image" Target="../media/image21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4.jpeg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71.wdp"/><Relationship Id="rId4" Type="http://schemas.openxmlformats.org/officeDocument/2006/relationships/image" Target="../media/image220.jpeg"/><Relationship Id="rId5" Type="http://schemas.openxmlformats.org/officeDocument/2006/relationships/image" Target="../media/image221.jpeg"/><Relationship Id="rId6" Type="http://schemas.microsoft.com/office/2007/relationships/hdphoto" Target="../media/hdphoto72.wdp"/><Relationship Id="rId7" Type="http://schemas.openxmlformats.org/officeDocument/2006/relationships/image" Target="../media/image222.jpeg"/><Relationship Id="rId8" Type="http://schemas.microsoft.com/office/2007/relationships/hdphoto" Target="../media/hdphoto73.wdp"/><Relationship Id="rId9" Type="http://schemas.openxmlformats.org/officeDocument/2006/relationships/image" Target="../media/image223.jpeg"/><Relationship Id="rId10" Type="http://schemas.openxmlformats.org/officeDocument/2006/relationships/image" Target="../media/image22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9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eg"/><Relationship Id="rId4" Type="http://schemas.openxmlformats.org/officeDocument/2006/relationships/image" Target="../media/image227.jpeg"/><Relationship Id="rId5" Type="http://schemas.microsoft.com/office/2007/relationships/hdphoto" Target="../media/hdphoto74.wdp"/><Relationship Id="rId6" Type="http://schemas.openxmlformats.org/officeDocument/2006/relationships/image" Target="../media/image228.jpeg"/><Relationship Id="rId7" Type="http://schemas.microsoft.com/office/2007/relationships/hdphoto" Target="../media/hdphoto75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5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jpeg"/><Relationship Id="rId4" Type="http://schemas.openxmlformats.org/officeDocument/2006/relationships/image" Target="../media/image231.jpeg"/><Relationship Id="rId5" Type="http://schemas.microsoft.com/office/2007/relationships/hdphoto" Target="../media/hdphoto76.wdp"/><Relationship Id="rId6" Type="http://schemas.openxmlformats.org/officeDocument/2006/relationships/image" Target="../media/image232.jpeg"/><Relationship Id="rId7" Type="http://schemas.microsoft.com/office/2007/relationships/hdphoto" Target="../media/hdphoto77.wdp"/><Relationship Id="rId8" Type="http://schemas.openxmlformats.org/officeDocument/2006/relationships/image" Target="../media/image233.jpeg"/><Relationship Id="rId9" Type="http://schemas.microsoft.com/office/2007/relationships/hdphoto" Target="../media/hdphoto78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9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jpeg"/><Relationship Id="rId4" Type="http://schemas.openxmlformats.org/officeDocument/2006/relationships/image" Target="../media/image236.jpeg"/><Relationship Id="rId5" Type="http://schemas.microsoft.com/office/2007/relationships/hdphoto" Target="../media/hdphoto79.wdp"/><Relationship Id="rId6" Type="http://schemas.openxmlformats.org/officeDocument/2006/relationships/image" Target="../media/image237.jpeg"/><Relationship Id="rId7" Type="http://schemas.microsoft.com/office/2007/relationships/hdphoto" Target="../media/hdphoto80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4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jpeg"/><Relationship Id="rId4" Type="http://schemas.openxmlformats.org/officeDocument/2006/relationships/image" Target="../media/image240.jpeg"/><Relationship Id="rId5" Type="http://schemas.microsoft.com/office/2007/relationships/hdphoto" Target="../media/hdphoto81.wdp"/><Relationship Id="rId6" Type="http://schemas.openxmlformats.org/officeDocument/2006/relationships/image" Target="../media/image241.jpeg"/><Relationship Id="rId7" Type="http://schemas.microsoft.com/office/2007/relationships/hdphoto" Target="../media/hdphoto82.wdp"/><Relationship Id="rId8" Type="http://schemas.openxmlformats.org/officeDocument/2006/relationships/image" Target="../media/image242.jpeg"/><Relationship Id="rId9" Type="http://schemas.microsoft.com/office/2007/relationships/hdphoto" Target="../media/hdphoto83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8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jpeg"/><Relationship Id="rId4" Type="http://schemas.openxmlformats.org/officeDocument/2006/relationships/image" Target="../media/image245.jpeg"/><Relationship Id="rId5" Type="http://schemas.microsoft.com/office/2007/relationships/hdphoto" Target="../media/hdphoto84.wdp"/><Relationship Id="rId6" Type="http://schemas.openxmlformats.org/officeDocument/2006/relationships/image" Target="../media/image246.jpeg"/><Relationship Id="rId7" Type="http://schemas.microsoft.com/office/2007/relationships/hdphoto" Target="../media/hdphoto85.wdp"/><Relationship Id="rId8" Type="http://schemas.openxmlformats.org/officeDocument/2006/relationships/image" Target="../media/image247.jpeg"/><Relationship Id="rId9" Type="http://schemas.microsoft.com/office/2007/relationships/hdphoto" Target="../media/hdphoto86.wdp"/><Relationship Id="rId10" Type="http://schemas.openxmlformats.org/officeDocument/2006/relationships/image" Target="../media/image248.jpeg"/><Relationship Id="rId11" Type="http://schemas.microsoft.com/office/2007/relationships/hdphoto" Target="../media/hdphoto87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3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jpeg"/><Relationship Id="rId4" Type="http://schemas.openxmlformats.org/officeDocument/2006/relationships/image" Target="../media/image251.jpeg"/><Relationship Id="rId5" Type="http://schemas.microsoft.com/office/2007/relationships/hdphoto" Target="../media/hdphoto88.wdp"/><Relationship Id="rId6" Type="http://schemas.openxmlformats.org/officeDocument/2006/relationships/image" Target="../media/image252.jpeg"/><Relationship Id="rId7" Type="http://schemas.microsoft.com/office/2007/relationships/hdphoto" Target="../media/hdphoto89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9.jpeg"/></Relationships>
</file>

<file path=ppt/slides/_rels/slide6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58.jpeg"/><Relationship Id="rId12" Type="http://schemas.microsoft.com/office/2007/relationships/hdphoto" Target="../media/hdphoto94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3.jpeg"/><Relationship Id="rId3" Type="http://schemas.microsoft.com/office/2007/relationships/hdphoto" Target="../media/hdphoto90.wdp"/><Relationship Id="rId4" Type="http://schemas.openxmlformats.org/officeDocument/2006/relationships/image" Target="../media/image254.jpeg"/><Relationship Id="rId5" Type="http://schemas.microsoft.com/office/2007/relationships/hdphoto" Target="../media/hdphoto91.wdp"/><Relationship Id="rId6" Type="http://schemas.openxmlformats.org/officeDocument/2006/relationships/image" Target="../media/image255.jpeg"/><Relationship Id="rId7" Type="http://schemas.microsoft.com/office/2007/relationships/hdphoto" Target="../media/hdphoto92.wdp"/><Relationship Id="rId8" Type="http://schemas.openxmlformats.org/officeDocument/2006/relationships/image" Target="../media/image256.jpeg"/><Relationship Id="rId9" Type="http://schemas.microsoft.com/office/2007/relationships/hdphoto" Target="../media/hdphoto93.wdp"/><Relationship Id="rId10" Type="http://schemas.openxmlformats.org/officeDocument/2006/relationships/image" Target="../media/image257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jpeg"/><Relationship Id="rId4" Type="http://schemas.microsoft.com/office/2007/relationships/hdphoto" Target="../media/hdphoto95.wdp"/><Relationship Id="rId5" Type="http://schemas.openxmlformats.org/officeDocument/2006/relationships/image" Target="../media/image261.jpeg"/><Relationship Id="rId6" Type="http://schemas.microsoft.com/office/2007/relationships/hdphoto" Target="../media/hdphoto96.wdp"/><Relationship Id="rId7" Type="http://schemas.openxmlformats.org/officeDocument/2006/relationships/image" Target="../media/image26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9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jpeg"/><Relationship Id="rId4" Type="http://schemas.openxmlformats.org/officeDocument/2006/relationships/image" Target="../media/image265.jpeg"/><Relationship Id="rId5" Type="http://schemas.openxmlformats.org/officeDocument/2006/relationships/image" Target="../media/image26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3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jpeg"/><Relationship Id="rId4" Type="http://schemas.openxmlformats.org/officeDocument/2006/relationships/image" Target="../media/image269.jpeg"/><Relationship Id="rId5" Type="http://schemas.openxmlformats.org/officeDocument/2006/relationships/image" Target="../media/image27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7.jpeg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97.wdp"/><Relationship Id="rId4" Type="http://schemas.openxmlformats.org/officeDocument/2006/relationships/image" Target="../media/image272.jpeg"/><Relationship Id="rId5" Type="http://schemas.openxmlformats.org/officeDocument/2006/relationships/image" Target="../media/image27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1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jpeg"/><Relationship Id="rId4" Type="http://schemas.openxmlformats.org/officeDocument/2006/relationships/image" Target="../media/image276.jpeg"/><Relationship Id="rId5" Type="http://schemas.openxmlformats.org/officeDocument/2006/relationships/image" Target="../media/image27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4.jpe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8.jpeg"/><Relationship Id="rId3" Type="http://schemas.openxmlformats.org/officeDocument/2006/relationships/image" Target="../media/image279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jpeg"/><Relationship Id="rId4" Type="http://schemas.openxmlformats.org/officeDocument/2006/relationships/image" Target="../media/image28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0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jpeg"/><Relationship Id="rId4" Type="http://schemas.openxmlformats.org/officeDocument/2006/relationships/image" Target="../media/image28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3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7.jpeg"/><Relationship Id="rId4" Type="http://schemas.openxmlformats.org/officeDocument/2006/relationships/image" Target="../media/image28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6.jpeg"/></Relationships>
</file>

<file path=ppt/slides/_rels/slide71.xml.rels><?xml version="1.0" encoding="UTF-8" standalone="yes"?>
<Relationships xmlns="http://schemas.openxmlformats.org/package/2006/relationships"><Relationship Id="rId11" Type="http://schemas.microsoft.com/office/2007/relationships/hdphoto" Target="../media/hdphoto102.wdp"/><Relationship Id="rId12" Type="http://schemas.openxmlformats.org/officeDocument/2006/relationships/image" Target="../media/image294.jpeg"/><Relationship Id="rId13" Type="http://schemas.microsoft.com/office/2007/relationships/hdphoto" Target="../media/hdphoto103.wdp"/><Relationship Id="rId14" Type="http://schemas.openxmlformats.org/officeDocument/2006/relationships/image" Target="../media/image295.jpeg"/><Relationship Id="rId15" Type="http://schemas.microsoft.com/office/2007/relationships/hdphoto" Target="../media/hdphoto104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9.jpeg"/><Relationship Id="rId3" Type="http://schemas.microsoft.com/office/2007/relationships/hdphoto" Target="../media/hdphoto98.wdp"/><Relationship Id="rId4" Type="http://schemas.openxmlformats.org/officeDocument/2006/relationships/image" Target="../media/image290.jpeg"/><Relationship Id="rId5" Type="http://schemas.microsoft.com/office/2007/relationships/hdphoto" Target="../media/hdphoto99.wdp"/><Relationship Id="rId6" Type="http://schemas.openxmlformats.org/officeDocument/2006/relationships/image" Target="../media/image291.jpeg"/><Relationship Id="rId7" Type="http://schemas.microsoft.com/office/2007/relationships/hdphoto" Target="../media/hdphoto100.wdp"/><Relationship Id="rId8" Type="http://schemas.openxmlformats.org/officeDocument/2006/relationships/image" Target="../media/image292.jpeg"/><Relationship Id="rId9" Type="http://schemas.microsoft.com/office/2007/relationships/hdphoto" Target="../media/hdphoto101.wdp"/><Relationship Id="rId10" Type="http://schemas.openxmlformats.org/officeDocument/2006/relationships/image" Target="../media/image293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7.jpeg"/><Relationship Id="rId4" Type="http://schemas.openxmlformats.org/officeDocument/2006/relationships/image" Target="../media/image298.jpeg"/><Relationship Id="rId5" Type="http://schemas.microsoft.com/office/2007/relationships/hdphoto" Target="../media/hdphoto105.wdp"/><Relationship Id="rId6" Type="http://schemas.openxmlformats.org/officeDocument/2006/relationships/image" Target="../media/image299.jpeg"/><Relationship Id="rId7" Type="http://schemas.microsoft.com/office/2007/relationships/hdphoto" Target="../media/hdphoto106.wdp"/><Relationship Id="rId8" Type="http://schemas.openxmlformats.org/officeDocument/2006/relationships/image" Target="../media/image300.jpeg"/><Relationship Id="rId9" Type="http://schemas.microsoft.com/office/2007/relationships/hdphoto" Target="../media/hdphoto107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6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jpeg"/><Relationship Id="rId4" Type="http://schemas.openxmlformats.org/officeDocument/2006/relationships/image" Target="../media/image303.jpeg"/><Relationship Id="rId5" Type="http://schemas.microsoft.com/office/2007/relationships/hdphoto" Target="../media/hdphoto108.wdp"/><Relationship Id="rId6" Type="http://schemas.openxmlformats.org/officeDocument/2006/relationships/image" Target="../media/image304.jpeg"/><Relationship Id="rId7" Type="http://schemas.microsoft.com/office/2007/relationships/hdphoto" Target="../media/hdphoto109.wdp"/><Relationship Id="rId8" Type="http://schemas.openxmlformats.org/officeDocument/2006/relationships/image" Target="../media/image305.jpeg"/><Relationship Id="rId9" Type="http://schemas.microsoft.com/office/2007/relationships/hdphoto" Target="../media/hdphoto110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1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jpeg"/><Relationship Id="rId4" Type="http://schemas.openxmlformats.org/officeDocument/2006/relationships/image" Target="../media/image308.jpeg"/><Relationship Id="rId5" Type="http://schemas.openxmlformats.org/officeDocument/2006/relationships/image" Target="../media/image309.jpeg"/><Relationship Id="rId6" Type="http://schemas.openxmlformats.org/officeDocument/2006/relationships/image" Target="../media/image31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6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2.jpeg"/><Relationship Id="rId4" Type="http://schemas.openxmlformats.org/officeDocument/2006/relationships/image" Target="../media/image313.jpeg"/><Relationship Id="rId5" Type="http://schemas.microsoft.com/office/2007/relationships/hdphoto" Target="../media/hdphoto111.wdp"/><Relationship Id="rId6" Type="http://schemas.openxmlformats.org/officeDocument/2006/relationships/image" Target="../media/image314.jpeg"/><Relationship Id="rId7" Type="http://schemas.openxmlformats.org/officeDocument/2006/relationships/image" Target="../media/image315.jpeg"/><Relationship Id="rId8" Type="http://schemas.microsoft.com/office/2007/relationships/hdphoto" Target="../media/hdphoto112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1.jpeg"/></Relationships>
</file>

<file path=ppt/slides/_rels/slide76.xml.rels><?xml version="1.0" encoding="UTF-8" standalone="yes"?>
<Relationships xmlns="http://schemas.openxmlformats.org/package/2006/relationships"><Relationship Id="rId11" Type="http://schemas.microsoft.com/office/2007/relationships/hdphoto" Target="../media/hdphoto116.wdp"/><Relationship Id="rId12" Type="http://schemas.openxmlformats.org/officeDocument/2006/relationships/image" Target="../media/image322.jpeg"/><Relationship Id="rId13" Type="http://schemas.microsoft.com/office/2007/relationships/hdphoto" Target="../media/hdphoto117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6.jpeg"/><Relationship Id="rId3" Type="http://schemas.openxmlformats.org/officeDocument/2006/relationships/image" Target="../media/image317.jpeg"/><Relationship Id="rId4" Type="http://schemas.openxmlformats.org/officeDocument/2006/relationships/image" Target="../media/image318.jpeg"/><Relationship Id="rId5" Type="http://schemas.microsoft.com/office/2007/relationships/hdphoto" Target="../media/hdphoto113.wdp"/><Relationship Id="rId6" Type="http://schemas.openxmlformats.org/officeDocument/2006/relationships/image" Target="../media/image319.jpeg"/><Relationship Id="rId7" Type="http://schemas.microsoft.com/office/2007/relationships/hdphoto" Target="../media/hdphoto114.wdp"/><Relationship Id="rId8" Type="http://schemas.openxmlformats.org/officeDocument/2006/relationships/image" Target="../media/image320.jpeg"/><Relationship Id="rId9" Type="http://schemas.microsoft.com/office/2007/relationships/hdphoto" Target="../media/hdphoto115.wdp"/><Relationship Id="rId10" Type="http://schemas.openxmlformats.org/officeDocument/2006/relationships/image" Target="../media/image321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4.jpeg"/><Relationship Id="rId4" Type="http://schemas.openxmlformats.org/officeDocument/2006/relationships/image" Target="../media/image325.jpeg"/><Relationship Id="rId5" Type="http://schemas.microsoft.com/office/2007/relationships/hdphoto" Target="../media/hdphoto118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3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7.jpeg"/><Relationship Id="rId4" Type="http://schemas.microsoft.com/office/2007/relationships/hdphoto" Target="../media/hdphoto119.wdp"/><Relationship Id="rId5" Type="http://schemas.openxmlformats.org/officeDocument/2006/relationships/image" Target="../media/image328.jpeg"/><Relationship Id="rId6" Type="http://schemas.microsoft.com/office/2007/relationships/hdphoto" Target="../media/hdphoto120.wdp"/><Relationship Id="rId7" Type="http://schemas.openxmlformats.org/officeDocument/2006/relationships/image" Target="../media/image329.jpeg"/><Relationship Id="rId8" Type="http://schemas.microsoft.com/office/2007/relationships/hdphoto" Target="../media/hdphoto121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6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jpeg"/><Relationship Id="rId4" Type="http://schemas.openxmlformats.org/officeDocument/2006/relationships/image" Target="../media/image332.jpeg"/><Relationship Id="rId5" Type="http://schemas.openxmlformats.org/officeDocument/2006/relationships/image" Target="../media/image333.jpeg"/><Relationship Id="rId6" Type="http://schemas.openxmlformats.org/officeDocument/2006/relationships/image" Target="../media/image33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0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jpeg"/><Relationship Id="rId4" Type="http://schemas.openxmlformats.org/officeDocument/2006/relationships/image" Target="../media/image337.jpeg"/><Relationship Id="rId5" Type="http://schemas.microsoft.com/office/2007/relationships/hdphoto" Target="../media/hdphoto122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5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9.jpeg"/><Relationship Id="rId4" Type="http://schemas.openxmlformats.org/officeDocument/2006/relationships/image" Target="../media/image340.jpeg"/><Relationship Id="rId5" Type="http://schemas.openxmlformats.org/officeDocument/2006/relationships/image" Target="../media/image341.jpeg"/><Relationship Id="rId6" Type="http://schemas.microsoft.com/office/2007/relationships/hdphoto" Target="../media/hdphoto123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8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jpeg"/><Relationship Id="rId4" Type="http://schemas.openxmlformats.org/officeDocument/2006/relationships/image" Target="../media/image343.jpeg"/><Relationship Id="rId5" Type="http://schemas.openxmlformats.org/officeDocument/2006/relationships/image" Target="../media/image34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6.jpeg"/><Relationship Id="rId4" Type="http://schemas.microsoft.com/office/2007/relationships/hdphoto" Target="../media/hdphoto124.wdp"/><Relationship Id="rId5" Type="http://schemas.openxmlformats.org/officeDocument/2006/relationships/image" Target="../media/image347.jpeg"/><Relationship Id="rId6" Type="http://schemas.microsoft.com/office/2007/relationships/hdphoto" Target="../media/hdphoto125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5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9.jpeg"/><Relationship Id="rId4" Type="http://schemas.microsoft.com/office/2007/relationships/hdphoto" Target="../media/hdphoto126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8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jpeg"/><Relationship Id="rId4" Type="http://schemas.openxmlformats.org/officeDocument/2006/relationships/image" Target="../media/image35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0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4.jpeg"/><Relationship Id="rId4" Type="http://schemas.openxmlformats.org/officeDocument/2006/relationships/image" Target="../media/image355.jpeg"/><Relationship Id="rId5" Type="http://schemas.openxmlformats.org/officeDocument/2006/relationships/image" Target="../media/image35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3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8.jpeg"/><Relationship Id="rId4" Type="http://schemas.openxmlformats.org/officeDocument/2006/relationships/image" Target="../media/image35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7.jpeg"/></Relationships>
</file>

<file path=ppt/slides/_rels/slide88.xml.rels><?xml version="1.0" encoding="UTF-8" standalone="yes"?>
<Relationships xmlns="http://schemas.openxmlformats.org/package/2006/relationships"><Relationship Id="rId3" Type="http://schemas.microsoft.com/office/2007/relationships/hdphoto" Target="../media/hdphoto127.wdp"/><Relationship Id="rId4" Type="http://schemas.openxmlformats.org/officeDocument/2006/relationships/image" Target="../media/image361.jpeg"/><Relationship Id="rId5" Type="http://schemas.openxmlformats.org/officeDocument/2006/relationships/image" Target="../media/image362.jpeg"/><Relationship Id="rId6" Type="http://schemas.microsoft.com/office/2007/relationships/hdphoto" Target="../media/hdphoto128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0.jpeg"/></Relationships>
</file>

<file path=ppt/slides/_rels/slide89.xml.rels><?xml version="1.0" encoding="UTF-8" standalone="yes"?>
<Relationships xmlns="http://schemas.openxmlformats.org/package/2006/relationships"><Relationship Id="rId3" Type="http://schemas.microsoft.com/office/2007/relationships/hdphoto" Target="../media/hdphoto127.wdp"/><Relationship Id="rId4" Type="http://schemas.openxmlformats.org/officeDocument/2006/relationships/image" Target="../media/image363.jpeg"/><Relationship Id="rId5" Type="http://schemas.openxmlformats.org/officeDocument/2006/relationships/image" Target="../media/image364.jpeg"/><Relationship Id="rId6" Type="http://schemas.microsoft.com/office/2007/relationships/hdphoto" Target="../media/hdphoto129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0.jpeg"/></Relationships>
</file>

<file path=ppt/slides/_rels/slide90.xml.rels><?xml version="1.0" encoding="UTF-8" standalone="yes"?>
<Relationships xmlns="http://schemas.openxmlformats.org/package/2006/relationships"><Relationship Id="rId3" Type="http://schemas.microsoft.com/office/2007/relationships/hdphoto" Target="../media/hdphoto130.wdp"/><Relationship Id="rId4" Type="http://schemas.openxmlformats.org/officeDocument/2006/relationships/image" Target="../media/image366.jpeg"/><Relationship Id="rId5" Type="http://schemas.microsoft.com/office/2007/relationships/hdphoto" Target="../media/hdphoto131.wdp"/><Relationship Id="rId6" Type="http://schemas.openxmlformats.org/officeDocument/2006/relationships/image" Target="../media/image367.png"/><Relationship Id="rId7" Type="http://schemas.microsoft.com/office/2007/relationships/hdphoto" Target="../media/hdphoto132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5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9.jpeg"/><Relationship Id="rId4" Type="http://schemas.openxmlformats.org/officeDocument/2006/relationships/image" Target="../media/image37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8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2.jpeg"/><Relationship Id="rId4" Type="http://schemas.openxmlformats.org/officeDocument/2006/relationships/image" Target="../media/image37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1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5.jpeg"/><Relationship Id="rId4" Type="http://schemas.openxmlformats.org/officeDocument/2006/relationships/image" Target="../media/image376.jpeg"/><Relationship Id="rId5" Type="http://schemas.microsoft.com/office/2007/relationships/hdphoto" Target="../media/hdphoto133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4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jpeg"/><Relationship Id="rId4" Type="http://schemas.openxmlformats.org/officeDocument/2006/relationships/image" Target="../media/image379.jpeg"/><Relationship Id="rId5" Type="http://schemas.microsoft.com/office/2007/relationships/hdphoto" Target="../media/hdphoto134.wdp"/><Relationship Id="rId6" Type="http://schemas.openxmlformats.org/officeDocument/2006/relationships/image" Target="../media/image380.jpeg"/><Relationship Id="rId7" Type="http://schemas.microsoft.com/office/2007/relationships/hdphoto" Target="../media/hdphoto135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7.jpe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/>
          <p:cNvSpPr>
            <a:spLocks noGrp="1"/>
          </p:cNvSpPr>
          <p:nvPr>
            <p:ph idx="4294967295"/>
          </p:nvPr>
        </p:nvSpPr>
        <p:spPr>
          <a:xfrm>
            <a:off x="0" y="1773238"/>
            <a:ext cx="8915400" cy="5075237"/>
          </a:xfrm>
        </p:spPr>
        <p:txBody>
          <a:bodyPr anchor="t" anchorCtr="0">
            <a:normAutofit lnSpcReduction="10000"/>
          </a:bodyPr>
          <a:lstStyle/>
          <a:p>
            <a:pPr marL="0" indent="0" algn="ctr">
              <a:buNone/>
            </a:pPr>
            <a:r>
              <a:rPr lang="en-US" sz="3600" i="1" dirty="0"/>
              <a:t>Cnidaria – Octocorallia </a:t>
            </a:r>
            <a:endParaRPr lang="en-US" sz="3600" i="1" dirty="0" smtClean="0"/>
          </a:p>
          <a:p>
            <a:pPr marL="0" indent="0" algn="ctr">
              <a:buNone/>
            </a:pPr>
            <a:r>
              <a:rPr lang="en-US" dirty="0" smtClean="0">
                <a:solidFill>
                  <a:srgbClr val="000000"/>
                </a:solidFill>
              </a:rPr>
              <a:t>Western Australian Museum Reference Collection </a:t>
            </a:r>
            <a:r>
              <a:rPr lang="en-US" sz="1400" dirty="0" smtClean="0"/>
              <a:t> </a:t>
            </a:r>
            <a:endParaRPr lang="en-US" sz="14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1400" dirty="0" smtClean="0">
                <a:solidFill>
                  <a:schemeClr val="tx1"/>
                </a:solidFill>
              </a:rPr>
              <a:t>Monika Bryce </a:t>
            </a:r>
          </a:p>
          <a:p>
            <a:pPr marL="0" indent="0" algn="ctr">
              <a:buNone/>
            </a:pPr>
            <a:endParaRPr lang="en-US" sz="1400" dirty="0" smtClean="0">
              <a:solidFill>
                <a:schemeClr val="tx1"/>
              </a:solidFill>
            </a:endParaRPr>
          </a:p>
          <a:p>
            <a:pPr marL="355600" indent="0" algn="l">
              <a:buNone/>
            </a:pPr>
            <a:r>
              <a:rPr lang="en-US" sz="1400" dirty="0" smtClean="0"/>
              <a:t>Specimens were collected during the Western Australian Marine Science Institution (WAMSI) Kimberley biodiversity cruises 2015-2016 and are held in the collections of the Western Australian Museum (WAM).</a:t>
            </a:r>
          </a:p>
          <a:p>
            <a:pPr marL="355600" indent="0" algn="l">
              <a:buNone/>
            </a:pPr>
            <a:endParaRPr lang="en-US" sz="1400" dirty="0" smtClean="0"/>
          </a:p>
          <a:p>
            <a:pPr marL="355600" indent="0" algn="l">
              <a:buNone/>
            </a:pPr>
            <a:r>
              <a:rPr lang="en-US" sz="1400" dirty="0" smtClean="0"/>
              <a:t>This field guide is intended to facilitate field identification of Kimberley specimens collected from depths of 12-100 </a:t>
            </a:r>
            <a:r>
              <a:rPr lang="en-US" sz="1400" dirty="0" err="1" smtClean="0"/>
              <a:t>metres</a:t>
            </a:r>
            <a:r>
              <a:rPr lang="en-US" sz="1400" dirty="0" smtClean="0"/>
              <a:t> using visual and microscopic characters. The guide will also aid future field monitoring and additions to biodiversity collections. Locations of fieldtrips are provided below.</a:t>
            </a:r>
          </a:p>
          <a:p>
            <a:pPr marL="355600" indent="0" algn="l">
              <a:buNone/>
            </a:pPr>
            <a:endParaRPr lang="en-US" sz="1400" dirty="0" smtClean="0"/>
          </a:p>
          <a:p>
            <a:pPr marL="355600" indent="0" algn="l">
              <a:buNone/>
            </a:pPr>
            <a:r>
              <a:rPr lang="en-US" sz="1400" dirty="0" smtClean="0">
                <a:solidFill>
                  <a:schemeClr val="tx1"/>
                </a:solidFill>
              </a:rPr>
              <a:t>Specimens were identified to species or OTU (Operational Taxonomic Unit). </a:t>
            </a:r>
          </a:p>
          <a:p>
            <a:pPr marL="355600" indent="0" algn="l">
              <a:buNone/>
            </a:pPr>
            <a:endParaRPr lang="en-US" sz="1400" dirty="0" smtClean="0"/>
          </a:p>
          <a:p>
            <a:pPr marL="355600" indent="0">
              <a:buNone/>
            </a:pPr>
            <a:r>
              <a:rPr lang="en-AU" sz="1400" b="1" dirty="0" smtClean="0"/>
              <a:t>Contact</a:t>
            </a:r>
            <a:r>
              <a:rPr lang="en-AU" sz="1400" dirty="0"/>
              <a:t>: </a:t>
            </a:r>
            <a:r>
              <a:rPr lang="en-AU" sz="1400" dirty="0" smtClean="0"/>
              <a:t>Dr Monika Bryce: Western </a:t>
            </a:r>
            <a:r>
              <a:rPr lang="en-AU" sz="1400" dirty="0"/>
              <a:t>Australian </a:t>
            </a:r>
            <a:r>
              <a:rPr lang="en-AU" sz="1400" dirty="0" smtClean="0"/>
              <a:t>Museum, </a:t>
            </a:r>
            <a:r>
              <a:rPr lang="en-AU" sz="1400" dirty="0"/>
              <a:t>49 Kew Street </a:t>
            </a:r>
            <a:r>
              <a:rPr lang="en-AU" sz="1400" dirty="0" smtClean="0"/>
              <a:t>Welshpool, 6106 </a:t>
            </a:r>
          </a:p>
          <a:p>
            <a:pPr marL="355600" indent="0">
              <a:buNone/>
            </a:pPr>
            <a:r>
              <a:rPr lang="en-AU" sz="1400" dirty="0" smtClean="0"/>
              <a:t>Telephone </a:t>
            </a:r>
            <a:r>
              <a:rPr lang="en-AU" sz="1400" dirty="0"/>
              <a:t>| 08 9212 </a:t>
            </a:r>
            <a:r>
              <a:rPr lang="en-AU" sz="1400" dirty="0" smtClean="0"/>
              <a:t>3816  Fax </a:t>
            </a:r>
            <a:r>
              <a:rPr lang="en-AU" sz="1400" dirty="0"/>
              <a:t>| 08 9212 3882 </a:t>
            </a:r>
            <a:r>
              <a:rPr lang="en-AU" sz="1400" dirty="0" smtClean="0"/>
              <a:t> Email </a:t>
            </a:r>
            <a:r>
              <a:rPr lang="en-AU" sz="1400" dirty="0"/>
              <a:t>| </a:t>
            </a:r>
            <a:r>
              <a:rPr lang="en-AU" sz="1400" dirty="0" smtClean="0"/>
              <a:t>monika.bryce@museum.wa.gov.au </a:t>
            </a:r>
          </a:p>
          <a:p>
            <a:pPr marL="355600" indent="0">
              <a:buNone/>
            </a:pPr>
            <a:endParaRPr lang="en-US" sz="1400" dirty="0" smtClean="0"/>
          </a:p>
          <a:p>
            <a:pPr marL="355600" indent="0">
              <a:buNone/>
            </a:pPr>
            <a:r>
              <a:rPr lang="en-US" sz="1400" dirty="0" smtClean="0"/>
              <a:t>Text </a:t>
            </a:r>
            <a:r>
              <a:rPr lang="en-US" sz="1400" dirty="0"/>
              <a:t>and </a:t>
            </a:r>
            <a:r>
              <a:rPr lang="en-US" sz="1400" dirty="0" smtClean="0"/>
              <a:t>photographs: Monika </a:t>
            </a:r>
            <a:r>
              <a:rPr lang="en-US" sz="1400" dirty="0"/>
              <a:t>Bryce</a:t>
            </a:r>
            <a:endParaRPr lang="en-AU" sz="1400" dirty="0">
              <a:solidFill>
                <a:schemeClr val="tx1"/>
              </a:solidFill>
            </a:endParaRPr>
          </a:p>
          <a:p>
            <a:pPr marL="355600" indent="0">
              <a:buNone/>
            </a:pPr>
            <a:endParaRPr lang="en-US" sz="1200" dirty="0" smtClean="0"/>
          </a:p>
          <a:p>
            <a:pPr marL="355600" indent="0">
              <a:buNone/>
            </a:pPr>
            <a:r>
              <a:rPr lang="en-US" sz="1100" dirty="0" smtClean="0"/>
              <a:t>© WA Museum 2017</a:t>
            </a:r>
            <a:endParaRPr lang="en-AU" sz="1100" dirty="0"/>
          </a:p>
          <a:p>
            <a:pPr marL="355600" indent="0">
              <a:buNone/>
            </a:pPr>
            <a:r>
              <a:rPr lang="en-AU" sz="1100" dirty="0"/>
              <a:t>This manual has been created for non-commercial purposes</a:t>
            </a:r>
            <a:endParaRPr lang="en-AU" sz="11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8504" y="483940"/>
            <a:ext cx="90618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D0563E"/>
                </a:solidFill>
              </a:rPr>
              <a:t>Octocoral</a:t>
            </a:r>
            <a:r>
              <a:rPr lang="en-US" sz="3600" dirty="0" smtClean="0">
                <a:solidFill>
                  <a:srgbClr val="D0563E"/>
                </a:solidFill>
              </a:rPr>
              <a:t> Field Guide:</a:t>
            </a:r>
          </a:p>
          <a:p>
            <a:pPr algn="ctr"/>
            <a:r>
              <a:rPr lang="en-US" sz="3600" dirty="0" smtClean="0">
                <a:solidFill>
                  <a:srgbClr val="D0563E"/>
                </a:solidFill>
              </a:rPr>
              <a:t>Kimberley</a:t>
            </a:r>
            <a:r>
              <a:rPr lang="en-US" sz="3600" dirty="0">
                <a:solidFill>
                  <a:srgbClr val="D0563E"/>
                </a:solidFill>
              </a:rPr>
              <a:t>, Western Australia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21792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0" y="533400"/>
            <a:ext cx="8915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>
                <a:solidFill>
                  <a:srgbClr val="D0563E"/>
                </a:solidFill>
              </a:rPr>
              <a:t/>
            </a:r>
            <a:br>
              <a:rPr lang="en-US" sz="3600" dirty="0" smtClean="0">
                <a:solidFill>
                  <a:srgbClr val="D0563E"/>
                </a:solidFill>
              </a:rPr>
            </a:br>
            <a:r>
              <a:rPr lang="en-US" i="1" dirty="0" smtClean="0">
                <a:solidFill>
                  <a:srgbClr val="D0563E"/>
                </a:solidFill>
              </a:rPr>
              <a:t>Sampling locations</a:t>
            </a:r>
            <a:r>
              <a:rPr lang="en-US" sz="3600" dirty="0" smtClean="0">
                <a:solidFill>
                  <a:srgbClr val="D0563E"/>
                </a:solidFill>
              </a:rPr>
              <a:t/>
            </a:r>
            <a:br>
              <a:rPr lang="en-US" sz="3600" dirty="0" smtClean="0">
                <a:solidFill>
                  <a:srgbClr val="D0563E"/>
                </a:solidFill>
              </a:rPr>
            </a:br>
            <a:endParaRPr lang="en-US" sz="3600" dirty="0">
              <a:solidFill>
                <a:srgbClr val="D0563E"/>
              </a:solidFill>
            </a:endParaRPr>
          </a:p>
        </p:txBody>
      </p:sp>
      <p:sp>
        <p:nvSpPr>
          <p:cNvPr id="28" name="Text Placeholder 27"/>
          <p:cNvSpPr>
            <a:spLocks noGrp="1"/>
          </p:cNvSpPr>
          <p:nvPr>
            <p:ph idx="4294967295"/>
          </p:nvPr>
        </p:nvSpPr>
        <p:spPr>
          <a:xfrm>
            <a:off x="0" y="1628775"/>
            <a:ext cx="8915400" cy="4876800"/>
          </a:xfrm>
        </p:spPr>
        <p:txBody>
          <a:bodyPr anchor="t" anchorCtr="0">
            <a:normAutofit/>
          </a:bodyPr>
          <a:lstStyle/>
          <a:p>
            <a:pPr marL="0" indent="0" algn="l">
              <a:buNone/>
            </a:pPr>
            <a:endParaRPr lang="en-US" sz="1600" dirty="0" smtClean="0"/>
          </a:p>
          <a:p>
            <a:pPr marL="355600" indent="0">
              <a:buNone/>
            </a:pPr>
            <a:r>
              <a:rPr lang="en-US" sz="1600" dirty="0"/>
              <a:t>WAMSI </a:t>
            </a:r>
            <a:r>
              <a:rPr lang="en-US" sz="1600" dirty="0" smtClean="0"/>
              <a:t>Expeditions:</a:t>
            </a:r>
          </a:p>
          <a:p>
            <a:pPr marL="355600" indent="0" algn="l">
              <a:buNone/>
            </a:pPr>
            <a:r>
              <a:rPr lang="en-US" sz="1600" dirty="0" smtClean="0"/>
              <a:t>Trip 1: Camden Sound</a:t>
            </a:r>
          </a:p>
          <a:p>
            <a:pPr marL="355600" indent="0" algn="l">
              <a:buNone/>
            </a:pPr>
            <a:r>
              <a:rPr lang="en-US" sz="1600" dirty="0" smtClean="0"/>
              <a:t>Trip 2: </a:t>
            </a:r>
            <a:r>
              <a:rPr lang="en-US" sz="1600" dirty="0" err="1" smtClean="0"/>
              <a:t>Maret</a:t>
            </a:r>
            <a:r>
              <a:rPr lang="en-US" sz="1600" dirty="0" smtClean="0"/>
              <a:t> Islands</a:t>
            </a:r>
          </a:p>
          <a:p>
            <a:pPr marL="355600" indent="0" algn="l">
              <a:buNone/>
            </a:pPr>
            <a:r>
              <a:rPr lang="en-US" sz="1600" dirty="0" smtClean="0"/>
              <a:t>Trip 3: Eclipse Islands</a:t>
            </a:r>
          </a:p>
          <a:p>
            <a:pPr marL="355600" indent="0" algn="l">
              <a:buNone/>
            </a:pPr>
            <a:r>
              <a:rPr lang="en-US" sz="1600" dirty="0" smtClean="0"/>
              <a:t>Trip 4: </a:t>
            </a:r>
            <a:r>
              <a:rPr lang="en-US" sz="1600" dirty="0" err="1" smtClean="0"/>
              <a:t>Lynher</a:t>
            </a:r>
            <a:r>
              <a:rPr lang="en-US" sz="1600" dirty="0" smtClean="0"/>
              <a:t> Bank</a:t>
            </a:r>
            <a:endParaRPr lang="en-US" sz="1400" dirty="0"/>
          </a:p>
          <a:p>
            <a:pPr marL="0" indent="0" algn="ctr">
              <a:buNone/>
            </a:pPr>
            <a:endParaRPr lang="en-US" sz="1400" dirty="0" smtClean="0">
              <a:solidFill>
                <a:schemeClr val="tx1"/>
              </a:solidFill>
            </a:endParaRPr>
          </a:p>
        </p:txBody>
      </p:sp>
      <p:sp>
        <p:nvSpPr>
          <p:cNvPr id="8" name="Flowchart: Connector 7"/>
          <p:cNvSpPr/>
          <p:nvPr/>
        </p:nvSpPr>
        <p:spPr>
          <a:xfrm>
            <a:off x="2768071" y="2348880"/>
            <a:ext cx="114300" cy="11430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900" dirty="0"/>
          </a:p>
        </p:txBody>
      </p:sp>
      <p:sp>
        <p:nvSpPr>
          <p:cNvPr id="10" name="Flowchart: Connector 9"/>
          <p:cNvSpPr/>
          <p:nvPr/>
        </p:nvSpPr>
        <p:spPr>
          <a:xfrm>
            <a:off x="2768071" y="2636912"/>
            <a:ext cx="114300" cy="114300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900" dirty="0"/>
          </a:p>
        </p:txBody>
      </p:sp>
      <p:sp>
        <p:nvSpPr>
          <p:cNvPr id="12" name="Flowchart: Connector 11"/>
          <p:cNvSpPr/>
          <p:nvPr/>
        </p:nvSpPr>
        <p:spPr>
          <a:xfrm>
            <a:off x="2768071" y="2924944"/>
            <a:ext cx="114300" cy="114300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900" dirty="0"/>
          </a:p>
        </p:txBody>
      </p:sp>
      <p:grpSp>
        <p:nvGrpSpPr>
          <p:cNvPr id="3" name="Group 2"/>
          <p:cNvGrpSpPr/>
          <p:nvPr/>
        </p:nvGrpSpPr>
        <p:grpSpPr>
          <a:xfrm>
            <a:off x="3240908" y="1844824"/>
            <a:ext cx="6070375" cy="4320480"/>
            <a:chOff x="3240909" y="2204864"/>
            <a:chExt cx="6070375" cy="4320480"/>
          </a:xfrm>
        </p:grpSpPr>
        <p:pic>
          <p:nvPicPr>
            <p:cNvPr id="1028" name="Picture 4" descr="C:\MONIKA\SOFT CORALS_WA\Maps\Kimberley Zoe MS FINAL copy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408"/>
            <a:stretch/>
          </p:blipFill>
          <p:spPr bwMode="auto">
            <a:xfrm>
              <a:off x="3240909" y="2204864"/>
              <a:ext cx="6070375" cy="43204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Flowchart: Connector 1"/>
            <p:cNvSpPr/>
            <p:nvPr/>
          </p:nvSpPr>
          <p:spPr>
            <a:xfrm>
              <a:off x="5313040" y="4437112"/>
              <a:ext cx="114300" cy="114300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900" dirty="0"/>
            </a:p>
          </p:txBody>
        </p:sp>
        <p:sp>
          <p:nvSpPr>
            <p:cNvPr id="9" name="Flowchart: Connector 8"/>
            <p:cNvSpPr/>
            <p:nvPr/>
          </p:nvSpPr>
          <p:spPr>
            <a:xfrm>
              <a:off x="5745088" y="3501008"/>
              <a:ext cx="114300" cy="114300"/>
            </a:xfrm>
            <a:prstGeom prst="flowChartConnector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900" dirty="0"/>
            </a:p>
          </p:txBody>
        </p:sp>
        <p:sp>
          <p:nvSpPr>
            <p:cNvPr id="11" name="Flowchart: Connector 10"/>
            <p:cNvSpPr/>
            <p:nvPr/>
          </p:nvSpPr>
          <p:spPr>
            <a:xfrm>
              <a:off x="6825208" y="2861155"/>
              <a:ext cx="114300" cy="114300"/>
            </a:xfrm>
            <a:prstGeom prst="flowChartConnector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900" dirty="0"/>
            </a:p>
          </p:txBody>
        </p:sp>
        <p:sp>
          <p:nvSpPr>
            <p:cNvPr id="13" name="Flowchart: Connector 12"/>
            <p:cNvSpPr/>
            <p:nvPr/>
          </p:nvSpPr>
          <p:spPr>
            <a:xfrm>
              <a:off x="3885671" y="4653136"/>
              <a:ext cx="114300" cy="114300"/>
            </a:xfrm>
            <a:prstGeom prst="flowChartConnector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900" dirty="0"/>
            </a:p>
          </p:txBody>
        </p:sp>
      </p:grpSp>
      <p:sp>
        <p:nvSpPr>
          <p:cNvPr id="14" name="Flowchart: Connector 13"/>
          <p:cNvSpPr/>
          <p:nvPr/>
        </p:nvSpPr>
        <p:spPr>
          <a:xfrm>
            <a:off x="2768071" y="3223105"/>
            <a:ext cx="114300" cy="11430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900" dirty="0"/>
          </a:p>
        </p:txBody>
      </p:sp>
    </p:spTree>
    <p:extLst>
      <p:ext uri="{BB962C8B-B14F-4D97-AF65-F5344CB8AC3E}">
        <p14:creationId xmlns:p14="http://schemas.microsoft.com/office/powerpoint/2010/main" val="312571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704528" y="1149311"/>
            <a:ext cx="3744913" cy="542925"/>
          </a:xfrm>
        </p:spPr>
        <p:txBody>
          <a:bodyPr>
            <a:normAutofit/>
          </a:bodyPr>
          <a:lstStyle/>
          <a:p>
            <a:r>
              <a:rPr lang="en-US" sz="2400" i="1" dirty="0" smtClean="0"/>
              <a:t>Species name (Author, date)</a:t>
            </a:r>
            <a:endParaRPr lang="en-AU" sz="2400" i="1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169024" y="1844824"/>
            <a:ext cx="3600450" cy="12969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dirty="0" smtClean="0">
                <a:solidFill>
                  <a:schemeClr val="tx1"/>
                </a:solidFill>
              </a:rPr>
              <a:t>Colour coded (table)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dirty="0" smtClean="0">
                <a:solidFill>
                  <a:schemeClr val="tx1"/>
                </a:solidFill>
              </a:rPr>
              <a:t>Colour coded  (table)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i="1" dirty="0" smtClean="0">
                <a:solidFill>
                  <a:schemeClr val="tx1"/>
                </a:solidFill>
              </a:rPr>
              <a:t>Name</a:t>
            </a:r>
          </a:p>
          <a:p>
            <a:pPr marL="182563" indent="-182563" algn="l"/>
            <a:r>
              <a:rPr lang="en-US" sz="1400" b="1" dirty="0" smtClean="0">
                <a:solidFill>
                  <a:schemeClr val="tx1"/>
                </a:solidFill>
              </a:rPr>
              <a:t>Ref. #:      </a:t>
            </a:r>
            <a:r>
              <a:rPr lang="en-US" sz="1400" dirty="0" smtClean="0">
                <a:solidFill>
                  <a:schemeClr val="tx1"/>
                </a:solidFill>
              </a:rPr>
              <a:t>WAM number</a:t>
            </a:r>
            <a:endParaRPr lang="en-AU" sz="1400" dirty="0">
              <a:solidFill>
                <a:schemeClr val="tx1"/>
              </a:solidFill>
            </a:endParaRPr>
          </a:p>
        </p:txBody>
      </p:sp>
      <p:sp>
        <p:nvSpPr>
          <p:cNvPr id="29" name="Content Placeholder 28"/>
          <p:cNvSpPr>
            <a:spLocks noGrp="1"/>
          </p:cNvSpPr>
          <p:nvPr>
            <p:ph sz="quarter" idx="4294967295"/>
          </p:nvPr>
        </p:nvSpPr>
        <p:spPr>
          <a:xfrm>
            <a:off x="722645" y="4041068"/>
            <a:ext cx="4119563" cy="2089150"/>
          </a:xfrm>
          <a:ln w="12700">
            <a:solidFill>
              <a:schemeClr val="tx1"/>
            </a:solidFill>
          </a:ln>
        </p:spPr>
        <p:txBody>
          <a:bodyPr anchor="ctr" anchorCtr="0">
            <a:normAutofit/>
          </a:bodyPr>
          <a:lstStyle/>
          <a:p>
            <a:pPr marL="0" indent="0" algn="ctr">
              <a:buNone/>
            </a:pPr>
            <a:r>
              <a:rPr lang="en-AU" sz="2000" dirty="0" err="1" smtClean="0"/>
              <a:t>Sclerite</a:t>
            </a:r>
            <a:r>
              <a:rPr lang="en-AU" sz="2000" dirty="0" smtClean="0"/>
              <a:t> image(s)</a:t>
            </a:r>
            <a:endParaRPr lang="en-US" sz="2000" dirty="0" smtClean="0"/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169024" y="3132669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algn="l"/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</a:p>
          <a:p>
            <a:pPr algn="l"/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en-US" sz="1400" dirty="0" err="1" smtClean="0">
                <a:solidFill>
                  <a:schemeClr val="tx1"/>
                </a:solidFill>
              </a:rPr>
              <a:t>Colour</a:t>
            </a:r>
            <a:r>
              <a:rPr lang="en-US" sz="1400" dirty="0" smtClean="0">
                <a:solidFill>
                  <a:schemeClr val="tx1"/>
                </a:solidFill>
              </a:rPr>
              <a:t>: </a:t>
            </a:r>
          </a:p>
          <a:p>
            <a:pPr algn="l"/>
            <a:r>
              <a:rPr lang="en-US" sz="1400" dirty="0" smtClean="0">
                <a:solidFill>
                  <a:schemeClr val="tx1"/>
                </a:solidFill>
              </a:rPr>
              <a:t>Size: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algn="l"/>
            <a:r>
              <a:rPr lang="en-US" sz="1400" dirty="0" smtClean="0">
                <a:solidFill>
                  <a:schemeClr val="tx1"/>
                </a:solidFill>
              </a:rPr>
              <a:t>General comments</a:t>
            </a:r>
            <a:endParaRPr lang="en-AU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271862"/>
              </p:ext>
            </p:extLst>
          </p:nvPr>
        </p:nvGraphicFramePr>
        <p:xfrm>
          <a:off x="8049344" y="1268760"/>
          <a:ext cx="1512168" cy="53535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2168"/>
              </a:tblGrid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Taxa</a:t>
                      </a:r>
                      <a:endParaRPr lang="en-AU" sz="12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sng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STOLONIFERA</a:t>
                      </a:r>
                      <a:endParaRPr lang="en-AU" sz="1200" b="1" i="0" u="sng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CLAVULARIIDAE</a:t>
                      </a:r>
                      <a:endParaRPr lang="en-AU" sz="10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COELOGORGIIDAE</a:t>
                      </a:r>
                      <a:endParaRPr lang="en-AU" sz="10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2389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TUBIPORIDAE</a:t>
                      </a:r>
                      <a:endParaRPr lang="en-AU" sz="1000" b="0" i="0" u="none" strike="noStrike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3085"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5962" marR="5962" marT="5962" marB="0" anchor="b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sng" strike="noStrike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ALCYONIINA</a:t>
                      </a:r>
                      <a:endParaRPr lang="en-AU" sz="1200" b="1" i="0" u="sng" strike="noStrike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ALCYONIIDAE</a:t>
                      </a:r>
                      <a:endParaRPr lang="en-AU" sz="10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NEPHTHEIDAE</a:t>
                      </a:r>
                      <a:endParaRPr lang="en-AU" sz="10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23092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NIDALIIDAE</a:t>
                      </a:r>
                      <a:endParaRPr lang="en-AU" sz="1000" b="0" i="0" u="none" strike="noStrike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S Sans Serif"/>
                        </a:rPr>
                        <a:t>PARALCYONIIDAE</a:t>
                      </a:r>
                      <a:endParaRPr lang="en-AU" sz="1000" b="0" i="0" u="none" strike="noStrike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XENIIDAE</a:t>
                      </a:r>
                      <a:endParaRPr lang="en-AU" sz="1000" b="0" i="0" u="none" strike="noStrike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3085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sng" strike="noStrike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SCLERAXONIA</a:t>
                      </a:r>
                      <a:endParaRPr lang="en-AU" sz="1200" b="1" i="0" u="sng" strike="noStrike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BRIAREIDAE</a:t>
                      </a:r>
                      <a:endParaRPr lang="en-AU" sz="10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ANTHOTHELIDAE</a:t>
                      </a:r>
                      <a:endParaRPr lang="en-AU" sz="10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SUBERGORGIIDAE</a:t>
                      </a:r>
                      <a:endParaRPr lang="en-AU" sz="1000" b="0" i="0" u="none" strike="noStrike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MELITHAEIDAE</a:t>
                      </a:r>
                      <a:endParaRPr lang="en-AU" sz="1000" b="0" i="0" u="none" strike="noStrike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3085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PARISIDIDAE</a:t>
                      </a:r>
                      <a:endParaRPr lang="en-AU" sz="1000" b="0" i="0" u="none" strike="noStrike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3085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AU" sz="10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sng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HOLOXONIA</a:t>
                      </a:r>
                      <a:endParaRPr lang="en-AU" sz="1200" b="1" i="0" u="sng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ACANTHOGORGIIDAE</a:t>
                      </a:r>
                      <a:endParaRPr lang="en-AU" sz="10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PLEXAURIDAE</a:t>
                      </a:r>
                      <a:endParaRPr lang="en-AU" sz="10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GORGONIIDAE</a:t>
                      </a:r>
                      <a:endParaRPr lang="en-AU" sz="1000" b="0" i="0" u="none" strike="noStrike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3085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AU" sz="10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200" b="1" u="sng" strike="noStrike" dirty="0">
                          <a:solidFill>
                            <a:srgbClr val="AA168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CALCAXONIA</a:t>
                      </a:r>
                      <a:endParaRPr lang="en-AU" sz="1200" b="1" i="0" u="sng" strike="noStrike" dirty="0">
                        <a:solidFill>
                          <a:srgbClr val="AA168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ELLISELLIDAE</a:t>
                      </a:r>
                      <a:endParaRPr lang="en-AU" sz="10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IFALUKELLIDAE</a:t>
                      </a:r>
                      <a:endParaRPr lang="en-AU" sz="1000" b="0" i="0" u="none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3085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PRIMNOIDAE</a:t>
                      </a:r>
                      <a:endParaRPr lang="en-AU" sz="1000" b="0" i="0" u="none" strike="noStrike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ISIDIDAE</a:t>
                      </a:r>
                      <a:endParaRPr lang="en-AU" sz="1000" b="0" i="0" u="none" strike="noStrike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3085">
                <a:tc>
                  <a:txBody>
                    <a:bodyPr/>
                    <a:lstStyle/>
                    <a:p>
                      <a:pPr algn="l" fontAlgn="ctr"/>
                      <a:r>
                        <a:rPr lang="en-AU" sz="10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AU" sz="1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  <a:tr h="149046">
                <a:tc>
                  <a:txBody>
                    <a:bodyPr/>
                    <a:lstStyle/>
                    <a:p>
                      <a:pPr algn="l" fontAlgn="ctr"/>
                      <a:endParaRPr lang="en-AU" sz="1200" b="1" i="0" u="sng" strike="noStrike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S Sans Serif"/>
                      </a:endParaRPr>
                    </a:p>
                  </a:txBody>
                  <a:tcPr marL="5962" marR="5962" marT="5962" marB="0" anchor="ctr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842280" y="529749"/>
            <a:ext cx="28520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smtClean="0">
                <a:solidFill>
                  <a:srgbClr val="D0563E"/>
                </a:solidFill>
              </a:rPr>
              <a:t>Key </a:t>
            </a:r>
            <a:r>
              <a:rPr lang="en-US" sz="3600" i="1" dirty="0">
                <a:solidFill>
                  <a:srgbClr val="D0563E"/>
                </a:solidFill>
              </a:rPr>
              <a:t>to plates</a:t>
            </a:r>
            <a:endParaRPr lang="en-AU" sz="3600" dirty="0">
              <a:solidFill>
                <a:srgbClr val="D0563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4528" y="1879496"/>
            <a:ext cx="1584176" cy="187220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Specimen</a:t>
            </a:r>
          </a:p>
          <a:p>
            <a:pPr algn="ctr"/>
            <a:r>
              <a:rPr lang="en-US" dirty="0" smtClean="0"/>
              <a:t>Image</a:t>
            </a:r>
            <a:endParaRPr lang="en-AU" dirty="0"/>
          </a:p>
        </p:txBody>
      </p:sp>
      <p:sp>
        <p:nvSpPr>
          <p:cNvPr id="4" name="TextBox 3"/>
          <p:cNvSpPr txBox="1">
            <a:spLocks noChangeAspect="1"/>
          </p:cNvSpPr>
          <p:nvPr/>
        </p:nvSpPr>
        <p:spPr>
          <a:xfrm>
            <a:off x="2360712" y="1879495"/>
            <a:ext cx="2481496" cy="18375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endParaRPr lang="en-AU" dirty="0" smtClean="0"/>
          </a:p>
          <a:p>
            <a:endParaRPr lang="en-AU" dirty="0" smtClean="0"/>
          </a:p>
          <a:p>
            <a:pPr algn="ctr"/>
            <a:r>
              <a:rPr lang="en-US" dirty="0"/>
              <a:t>Specimen</a:t>
            </a:r>
          </a:p>
          <a:p>
            <a:pPr algn="ctr"/>
            <a:r>
              <a:rPr lang="en-US" dirty="0"/>
              <a:t>Image</a:t>
            </a:r>
            <a:endParaRPr lang="en-AU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953000" y="1700808"/>
            <a:ext cx="0" cy="4680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953000" y="1700808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434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0887" y="765770"/>
            <a:ext cx="2801938" cy="935038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Carijoa</a:t>
            </a:r>
            <a:r>
              <a:rPr lang="en-US" sz="2400" i="1" dirty="0" smtClean="0"/>
              <a:t> </a:t>
            </a:r>
            <a:r>
              <a:rPr lang="en-US" sz="2400" dirty="0" smtClean="0"/>
              <a:t>sp.1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STOLONIFERA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CLAVULARIIDAE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Carijoa</a:t>
            </a:r>
            <a:endParaRPr lang="en-US" sz="14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Z90252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12545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long, thin with large polyps.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long, slender, </a:t>
            </a:r>
            <a:r>
              <a:rPr lang="en-US" sz="1400" dirty="0" err="1" smtClean="0">
                <a:solidFill>
                  <a:schemeClr val="tx1"/>
                </a:solidFill>
              </a:rPr>
              <a:t>thorned</a:t>
            </a:r>
            <a:r>
              <a:rPr lang="en-US" sz="1400" dirty="0" smtClean="0">
                <a:solidFill>
                  <a:schemeClr val="tx1"/>
                </a:solidFill>
              </a:rPr>
              <a:t> rods.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beige.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</a:t>
            </a:r>
            <a:r>
              <a:rPr lang="en-US" sz="1400" dirty="0" smtClean="0">
                <a:solidFill>
                  <a:schemeClr val="tx1"/>
                </a:solidFill>
              </a:rPr>
              <a:t>urbid coastal areas, often overgrown by encrusting sponges.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4" t="16677" r="27357"/>
          <a:stretch/>
        </p:blipFill>
        <p:spPr bwMode="auto">
          <a:xfrm>
            <a:off x="704528" y="1781681"/>
            <a:ext cx="1676603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G:\Collections and Research\Aquatic Zoology\Research\Monika_softcorals\PROJECTS\WAMSI\Carijoa\PC01031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25" b="10695"/>
          <a:stretch/>
        </p:blipFill>
        <p:spPr bwMode="auto">
          <a:xfrm rot="16200000">
            <a:off x="2018786" y="2244632"/>
            <a:ext cx="1980000" cy="105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G:\Collections and Research\Aquatic Zoology\Research\Monika_softcorals\PROJECTS\WAMSI\Carijoa\IMG_233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66" t="8743" r="22326" b="4025"/>
          <a:stretch/>
        </p:blipFill>
        <p:spPr bwMode="auto">
          <a:xfrm>
            <a:off x="704528" y="4272632"/>
            <a:ext cx="1688825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G:\Collections and Research\Aquatic Zoology\Research\Monika_softcorals\PROJECTS\WAMSI\Carijoa\IMG_234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65" t="16901" r="35718" b="27510"/>
          <a:stretch/>
        </p:blipFill>
        <p:spPr bwMode="auto">
          <a:xfrm>
            <a:off x="2481737" y="4293096"/>
            <a:ext cx="1696134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8"/>
          <p:cNvSpPr txBox="1">
            <a:spLocks/>
          </p:cNvSpPr>
          <p:nvPr/>
        </p:nvSpPr>
        <p:spPr>
          <a:xfrm>
            <a:off x="630887" y="4203096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489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1825" y="714375"/>
            <a:ext cx="9274175" cy="976313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Sinularia</a:t>
            </a:r>
            <a:r>
              <a:rPr lang="en-US" sz="2400" i="1" dirty="0" smtClean="0"/>
              <a:t> </a:t>
            </a:r>
            <a:r>
              <a:rPr lang="en-US" sz="2400" dirty="0" smtClean="0"/>
              <a:t>sp.1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ALCYONIINA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ALCYONIIDAE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smtClean="0">
                <a:solidFill>
                  <a:schemeClr val="tx1"/>
                </a:solidFill>
              </a:rPr>
              <a:t>Sinularia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Z94538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massive, dish-like and firm.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large, warty spindles and small clubs with distinct heads.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light brown.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15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Common.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3074" name="Picture 2" descr="G:\Collections and Research\Aquatic Zoology\Research\Monika_softcorals\PROJECTS\WAMSI\Sinularia 1\PB28026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2" r="9155"/>
          <a:stretch/>
        </p:blipFill>
        <p:spPr bwMode="auto">
          <a:xfrm>
            <a:off x="697410" y="1790808"/>
            <a:ext cx="2040467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G:\Collections and Research\Aquatic Zoology\Research\Monika_softcorals\PROJECTS\WAMSI\Sinularia 1\IMG_227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5" t="16274" r="10821" b="25998"/>
          <a:stretch/>
        </p:blipFill>
        <p:spPr bwMode="auto">
          <a:xfrm rot="5400000">
            <a:off x="218868" y="4706748"/>
            <a:ext cx="1980000" cy="100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60" t="18395" r="26222" b="35850"/>
          <a:stretch/>
        </p:blipFill>
        <p:spPr bwMode="auto">
          <a:xfrm rot="16200000">
            <a:off x="1330232" y="4650546"/>
            <a:ext cx="1980000" cy="1137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678" r="10157" b="7616"/>
          <a:stretch/>
        </p:blipFill>
        <p:spPr bwMode="auto">
          <a:xfrm rot="16200000">
            <a:off x="2922966" y="4268858"/>
            <a:ext cx="1980000" cy="1901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H:\WAMSI\Sinularia 1\PB280268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92"/>
          <a:stretch/>
        </p:blipFill>
        <p:spPr bwMode="auto">
          <a:xfrm rot="5400000">
            <a:off x="2770417" y="1896621"/>
            <a:ext cx="1980000" cy="178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028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1825" y="709613"/>
            <a:ext cx="9274175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Cladiella</a:t>
            </a:r>
            <a:r>
              <a:rPr lang="en-US" sz="2400" i="1" dirty="0" smtClean="0"/>
              <a:t> </a:t>
            </a:r>
            <a:r>
              <a:rPr lang="en-US" sz="2400" dirty="0" smtClean="0"/>
              <a:t>sp.1 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28800"/>
            <a:ext cx="3600450" cy="1247775"/>
          </a:xfrm>
        </p:spPr>
        <p:txBody>
          <a:bodyPr anchor="t" anchorCtr="0">
            <a:normAutofit/>
          </a:bodyPr>
          <a:lstStyle/>
          <a:p>
            <a:pPr marL="182563" indent="-182563"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ALCYONIINA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ALCYONIIDAE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Cladiella</a:t>
            </a:r>
            <a:endParaRPr lang="en-US" sz="14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Z94707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2930380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massive, </a:t>
            </a:r>
            <a:r>
              <a:rPr lang="en-AU" sz="1400" dirty="0" err="1" smtClean="0">
                <a:solidFill>
                  <a:schemeClr val="tx1"/>
                </a:solidFill>
              </a:rPr>
              <a:t>lobate</a:t>
            </a:r>
            <a:r>
              <a:rPr lang="en-AU" sz="1400" dirty="0" smtClean="0">
                <a:solidFill>
                  <a:schemeClr val="tx1"/>
                </a:solidFill>
              </a:rPr>
              <a:t>, encrusting and firm.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double-heads. </a:t>
            </a:r>
          </a:p>
          <a:p>
            <a:pPr marL="0" indent="0" algn="l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</a:t>
            </a:r>
            <a:r>
              <a:rPr lang="en-US" sz="1400" dirty="0" smtClean="0">
                <a:solidFill>
                  <a:schemeClr val="tx1"/>
                </a:solidFill>
              </a:rPr>
              <a:t>Polyp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>
                <a:solidFill>
                  <a:schemeClr val="tx1"/>
                </a:solidFill>
              </a:rPr>
              <a:t>: figure-eights.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cream.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30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Generally common.</a:t>
            </a: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6146" name="Picture 2" descr="G:\Collections and Research\Aquatic Zoology\Research\Monika_softcorals\PROJECTS\WAMSI\Cladiella\PB23025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" r="24156"/>
          <a:stretch/>
        </p:blipFill>
        <p:spPr bwMode="auto">
          <a:xfrm>
            <a:off x="704528" y="1790808"/>
            <a:ext cx="193216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G:\Collections and Research\Aquatic Zoology\Research\Monika_softcorals\PROJECTS\WAMSI\Cladiella\PB23025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52"/>
          <a:stretch/>
        </p:blipFill>
        <p:spPr bwMode="auto">
          <a:xfrm>
            <a:off x="2665970" y="1790808"/>
            <a:ext cx="218974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G:\Collections and Research\Aquatic Zoology\Research\Monika_softcorals\PROJECTS\WAMSI\Cladiella\IMG_224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74" r="5452"/>
          <a:stretch/>
        </p:blipFill>
        <p:spPr bwMode="auto">
          <a:xfrm>
            <a:off x="709625" y="4215950"/>
            <a:ext cx="196596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G:\Collections and Research\Aquatic Zoology\Research\Monika_softcorals\PROJECTS\WAMSI\Cladiella\IMG_225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23" r="23422"/>
          <a:stretch/>
        </p:blipFill>
        <p:spPr bwMode="auto">
          <a:xfrm>
            <a:off x="2791721" y="4215950"/>
            <a:ext cx="181500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20" y="4117718"/>
            <a:ext cx="4273550" cy="217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2046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01636"/>
            <a:ext cx="94107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Lobophytum</a:t>
            </a:r>
            <a:r>
              <a:rPr lang="en-US" sz="2400" i="1" dirty="0" smtClean="0"/>
              <a:t> </a:t>
            </a:r>
            <a:r>
              <a:rPr lang="en-US" sz="2400" dirty="0" smtClean="0"/>
              <a:t>cf. </a:t>
            </a:r>
            <a:r>
              <a:rPr lang="en-US" sz="2400" i="1" dirty="0" err="1" smtClean="0"/>
              <a:t>crassum</a:t>
            </a:r>
            <a:r>
              <a:rPr lang="en-US" sz="2400" i="1" dirty="0"/>
              <a:t> </a:t>
            </a:r>
            <a:r>
              <a:rPr lang="en-US" sz="2400" dirty="0" smtClean="0"/>
              <a:t>Von </a:t>
            </a:r>
            <a:r>
              <a:rPr lang="en-US" sz="2400" dirty="0" err="1" smtClean="0"/>
              <a:t>Marenzeller</a:t>
            </a:r>
            <a:r>
              <a:rPr lang="en-US" sz="2400" dirty="0" smtClean="0"/>
              <a:t>, 1886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61817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ALCYONIINA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ALCYONIIDAE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Lobophytum</a:t>
            </a:r>
            <a:endParaRPr lang="en-US" sz="14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Z90311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84785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massive, </a:t>
            </a:r>
            <a:r>
              <a:rPr lang="en-AU" sz="1400" dirty="0" err="1" smtClean="0">
                <a:solidFill>
                  <a:schemeClr val="tx1"/>
                </a:solidFill>
              </a:rPr>
              <a:t>lobate</a:t>
            </a:r>
            <a:r>
              <a:rPr lang="en-AU" sz="1400" dirty="0" smtClean="0">
                <a:solidFill>
                  <a:schemeClr val="tx1"/>
                </a:solidFill>
              </a:rPr>
              <a:t>, encrusting and firm.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lobes with spindles. Base with ovals with two distinct girdles.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brown.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</a:t>
            </a:r>
            <a:r>
              <a:rPr lang="en-US" sz="1400" dirty="0">
                <a:solidFill>
                  <a:schemeClr val="tx1"/>
                </a:solidFill>
              </a:rPr>
              <a:t>2</a:t>
            </a:r>
            <a:r>
              <a:rPr lang="en-US" sz="1400" dirty="0" smtClean="0">
                <a:solidFill>
                  <a:schemeClr val="tx1"/>
                </a:solidFill>
              </a:rPr>
              <a:t>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Widespread in the Indo-Pacific.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6" name="Picture 2" descr="G:\Collections and Research\Aquatic Zoology\Research\Monika_softcorals\PROJECTS\WAMSI\Lobophytum Camden Sound 1\PB2802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1785752"/>
            <a:ext cx="263989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Collections and Research\Aquatic Zoology\Research\Monika_softcorals\PROJECTS\WAMSI\Lobophytum Camden Sound 1\IMG_230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954" r="40891"/>
          <a:stretch/>
        </p:blipFill>
        <p:spPr bwMode="auto">
          <a:xfrm>
            <a:off x="848543" y="4221088"/>
            <a:ext cx="1244799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Collections and Research\Aquatic Zoology\Research\Monika_softcorals\PROJECTS\WAMSI\Lobophytum Camden Sound 1\IMG_230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88" r="6425"/>
          <a:stretch/>
        </p:blipFill>
        <p:spPr bwMode="auto">
          <a:xfrm>
            <a:off x="2404533" y="4221088"/>
            <a:ext cx="2159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G:\Collections and Research\Aquatic Zoology\Research\Monika_softcorals\PROJECTS\WAMSI\Lobophytum Camden Sound 1\PB28028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78" r="-1"/>
          <a:stretch/>
        </p:blipFill>
        <p:spPr bwMode="auto">
          <a:xfrm>
            <a:off x="3413290" y="1786083"/>
            <a:ext cx="142615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877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23578"/>
            <a:ext cx="9001125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Sarcophyton</a:t>
            </a:r>
            <a:r>
              <a:rPr lang="en-US" sz="2400" i="1" dirty="0" smtClean="0"/>
              <a:t> </a:t>
            </a:r>
            <a:r>
              <a:rPr lang="en-US" sz="2400" dirty="0" smtClean="0"/>
              <a:t>cf. </a:t>
            </a:r>
            <a:r>
              <a:rPr lang="en-US" sz="2400" i="1" dirty="0" err="1" smtClean="0"/>
              <a:t>trocheliophorum</a:t>
            </a:r>
            <a:r>
              <a:rPr lang="en-US" sz="2400" dirty="0" smtClean="0"/>
              <a:t> Von </a:t>
            </a:r>
            <a:r>
              <a:rPr lang="en-US" sz="2400" dirty="0" err="1" smtClean="0"/>
              <a:t>Marenzeller</a:t>
            </a:r>
            <a:r>
              <a:rPr lang="en-US" sz="2400" dirty="0" smtClean="0"/>
              <a:t>, 1886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00808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ALCYONIINA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ALCYONIIDAE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Sarcophyton</a:t>
            </a:r>
            <a:r>
              <a:rPr lang="en-US" sz="1400" b="1" i="1" dirty="0" smtClean="0">
                <a:solidFill>
                  <a:schemeClr val="tx1"/>
                </a:solidFill>
              </a:rPr>
              <a:t> 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Z94706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massive, lobate</a:t>
            </a:r>
            <a:r>
              <a:rPr lang="en-AU" sz="1400" dirty="0">
                <a:solidFill>
                  <a:schemeClr val="tx1"/>
                </a:solidFill>
              </a:rPr>
              <a:t> </a:t>
            </a:r>
            <a:r>
              <a:rPr lang="en-AU" sz="1400" dirty="0" smtClean="0">
                <a:solidFill>
                  <a:schemeClr val="tx1"/>
                </a:solidFill>
              </a:rPr>
              <a:t>and firm.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lobe surface: short and long clubs. Lobe interior: spindles. Base surface: long and thin spindles. Base interior: short, robust spindles.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brown.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Widespread in the Indian Ocean.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4098" name="Picture 2" descr="G:\Collections and Research\Aquatic Zoology\Research\Monika_softcorals\PROJECTS\WAMSI\Lobophytum 5243\PB28027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5" r="17531"/>
          <a:stretch/>
        </p:blipFill>
        <p:spPr bwMode="auto">
          <a:xfrm>
            <a:off x="719600" y="1754838"/>
            <a:ext cx="1693335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Collections and Research\Aquatic Zoology\Research\Monika_softcorals\PROJECTS\WAMSI\Lobophytum 5243\PB28028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56"/>
          <a:stretch/>
        </p:blipFill>
        <p:spPr bwMode="auto">
          <a:xfrm>
            <a:off x="2504227" y="1754838"/>
            <a:ext cx="1500619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:\Collections and Research\Aquatic Zoology\Research\Monika_softcorals\PROJECTS\WAMSI\Lobophytum 5243\IMG_229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07" r="21813"/>
          <a:stretch/>
        </p:blipFill>
        <p:spPr bwMode="auto">
          <a:xfrm>
            <a:off x="694718" y="4221087"/>
            <a:ext cx="1306181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G:\Collections and Research\Aquatic Zoology\Research\Monika_softcorals\PROJECTS\WAMSI\Lobophytum 5243\IMG_229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51" r="39799"/>
          <a:stretch/>
        </p:blipFill>
        <p:spPr bwMode="auto">
          <a:xfrm>
            <a:off x="2265941" y="4221088"/>
            <a:ext cx="347135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827" r="38419"/>
          <a:stretch/>
        </p:blipFill>
        <p:spPr bwMode="auto">
          <a:xfrm>
            <a:off x="2712365" y="4221088"/>
            <a:ext cx="389468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 descr="G:\Collections and Research\Aquatic Zoology\Research\Monika_softcorals\PROJECTS\WAMSI\Lobophytum 5243\IMG_2298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6" b="27506"/>
          <a:stretch/>
        </p:blipFill>
        <p:spPr bwMode="auto">
          <a:xfrm rot="16200000">
            <a:off x="2692600" y="4744325"/>
            <a:ext cx="1980000" cy="93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971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2202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Sarcophyton</a:t>
            </a:r>
            <a:r>
              <a:rPr lang="en-US" sz="2400" i="1" dirty="0" smtClean="0"/>
              <a:t> </a:t>
            </a:r>
            <a:r>
              <a:rPr lang="en-US" sz="2400" dirty="0" smtClean="0"/>
              <a:t>sp. 2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ALCYONIINA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ALCYONIIDAE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Sarcophyton</a:t>
            </a:r>
            <a:r>
              <a:rPr lang="en-US" sz="1400" b="1" i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Z94710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04410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massive, mushroom-shaped, firm.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surface and interior sclerites are thin, long clubs and thin spindles.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cream.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30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Generally common.</a:t>
            </a: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6146" name="Picture 2" descr="G:\Collections and Research\Aquatic Zoology\Research\Monika_softcorals\PROJECTS\WAMSI\5248\IMG_228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5" t="34820" r="13781" b="11729"/>
          <a:stretch/>
        </p:blipFill>
        <p:spPr bwMode="auto">
          <a:xfrm rot="5400000">
            <a:off x="468202" y="4615247"/>
            <a:ext cx="1980000" cy="1219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G:\Collections and Research\Aquatic Zoology\Research\Monika_softcorals\PROJECTS\WAMSI\5248\IMG_228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35" r="18007"/>
          <a:stretch/>
        </p:blipFill>
        <p:spPr bwMode="auto">
          <a:xfrm>
            <a:off x="2199276" y="4225177"/>
            <a:ext cx="112606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4" t="8452" r="4506" b="61188"/>
          <a:stretch/>
        </p:blipFill>
        <p:spPr bwMode="auto">
          <a:xfrm rot="16200000">
            <a:off x="2749974" y="4910468"/>
            <a:ext cx="1980000" cy="61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 descr="G:\Collections and Research\Aquatic Zoology\Research\Monika_softcorals\PROJECTS\WAMSI\5248\IMG_228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39817"/>
          <a:stretch/>
        </p:blipFill>
        <p:spPr bwMode="auto">
          <a:xfrm>
            <a:off x="4175131" y="4227410"/>
            <a:ext cx="268805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07" t="20576" r="16713"/>
          <a:stretch/>
        </p:blipFill>
        <p:spPr bwMode="auto">
          <a:xfrm>
            <a:off x="718104" y="1790808"/>
            <a:ext cx="2123257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G:\Collections and Research\Aquatic Zoology\Research\Monika_softcorals\PROJECTS\WAMSI\Sarcophyton 2_5248\PB290290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3" r="14980"/>
          <a:stretch/>
        </p:blipFill>
        <p:spPr bwMode="auto">
          <a:xfrm>
            <a:off x="2647774" y="1807576"/>
            <a:ext cx="21844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904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44765" y="710208"/>
            <a:ext cx="9217025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Sarcophyton</a:t>
            </a:r>
            <a:r>
              <a:rPr lang="en-US" sz="2400" i="1" dirty="0" smtClean="0"/>
              <a:t> </a:t>
            </a:r>
            <a:r>
              <a:rPr lang="en-US" sz="2400" dirty="0" smtClean="0"/>
              <a:t>sp. 3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78773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ALCYONIINA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ALCYONIIDAE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Sarcophyton</a:t>
            </a:r>
            <a:r>
              <a:rPr lang="en-US" sz="1400" b="1" i="1" dirty="0" smtClean="0">
                <a:solidFill>
                  <a:schemeClr val="tx1"/>
                </a:solidFill>
              </a:rPr>
              <a:t> </a:t>
            </a:r>
            <a:endParaRPr lang="en-US" sz="1400" b="1" i="1" dirty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Z94705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5193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mushroom-like, short stalk.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surface </a:t>
            </a:r>
            <a:r>
              <a:rPr lang="en-US" sz="1400" dirty="0">
                <a:solidFill>
                  <a:schemeClr val="tx1"/>
                </a:solidFill>
              </a:rPr>
              <a:t>sclerites </a:t>
            </a:r>
            <a:r>
              <a:rPr lang="en-US" sz="1400" dirty="0" smtClean="0">
                <a:solidFill>
                  <a:schemeClr val="tx1"/>
                </a:solidFill>
              </a:rPr>
              <a:t>are clubs and spindles. Base sclerites are wide, robust spindles.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cream.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30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Generally common.</a:t>
            </a: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2" t="20733" r="23463"/>
          <a:stretch/>
        </p:blipFill>
        <p:spPr bwMode="auto">
          <a:xfrm>
            <a:off x="712723" y="1790808"/>
            <a:ext cx="1997400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 descr="G:\Collections and Research\Aquatic Zoology\Research\Monika_softcorals\PROJECTS\WAMSI\Sarcophyton 5240\PB28027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6" r="7774"/>
          <a:stretch/>
        </p:blipFill>
        <p:spPr bwMode="auto">
          <a:xfrm>
            <a:off x="2710123" y="1790808"/>
            <a:ext cx="211666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G:\Collections and Research\Aquatic Zoology\Research\Monika_softcorals\PROJECTS\WAMSI\Sarcophyton 5240\IMG_229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73" r="15841"/>
          <a:stretch/>
        </p:blipFill>
        <p:spPr bwMode="auto">
          <a:xfrm>
            <a:off x="710656" y="4214936"/>
            <a:ext cx="9658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72" r="6279"/>
          <a:stretch/>
        </p:blipFill>
        <p:spPr bwMode="auto">
          <a:xfrm>
            <a:off x="1711423" y="4214936"/>
            <a:ext cx="1379277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 descr="G:\Collections and Research\Aquatic Zoology\Research\Monika_softcorals\PROJECTS\WAMSI\Sarcophyton 5240\IMG_229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60"/>
          <a:stretch/>
        </p:blipFill>
        <p:spPr bwMode="auto">
          <a:xfrm>
            <a:off x="3138922" y="4214936"/>
            <a:ext cx="1711634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971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01636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Eleutherobia</a:t>
            </a:r>
            <a:r>
              <a:rPr lang="en-US" sz="2400" i="1" dirty="0" smtClean="0"/>
              <a:t> </a:t>
            </a:r>
            <a:r>
              <a:rPr lang="en-US" sz="2400" dirty="0" smtClean="0"/>
              <a:t>sp.1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ALCYONIINA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ALCYONIIDAE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Eleutherobia</a:t>
            </a:r>
            <a:r>
              <a:rPr lang="en-US" sz="1400" b="1" i="1" dirty="0" smtClean="0">
                <a:solidFill>
                  <a:schemeClr val="tx1"/>
                </a:solidFill>
              </a:rPr>
              <a:t> </a:t>
            </a:r>
            <a:endParaRPr lang="en-US" sz="1400" b="1" i="1" dirty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Z52156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38260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cylindrical, erect, digitate and unbranched.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8-radiates and capstans. </a:t>
            </a:r>
            <a:r>
              <a:rPr lang="en-US" sz="1400" dirty="0">
                <a:solidFill>
                  <a:schemeClr val="tx1"/>
                </a:solidFill>
              </a:rPr>
              <a:t>P</a:t>
            </a:r>
            <a:r>
              <a:rPr lang="en-US" sz="1400" dirty="0" smtClean="0">
                <a:solidFill>
                  <a:schemeClr val="tx1"/>
                </a:solidFill>
              </a:rPr>
              <a:t>olyps: spindles.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pink. Surface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>
                <a:solidFill>
                  <a:schemeClr val="tx1"/>
                </a:solidFill>
              </a:rPr>
              <a:t> red. </a:t>
            </a:r>
            <a:r>
              <a:rPr lang="en-US" sz="1400" dirty="0">
                <a:solidFill>
                  <a:schemeClr val="tx1"/>
                </a:solidFill>
              </a:rPr>
              <a:t>P</a:t>
            </a:r>
            <a:r>
              <a:rPr lang="en-US" sz="1400" dirty="0" smtClean="0">
                <a:solidFill>
                  <a:schemeClr val="tx1"/>
                </a:solidFill>
              </a:rPr>
              <a:t>olyp sclerites in introvert yellow and points and crowns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5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Rare.</a:t>
            </a: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4098" name="Picture 2" descr="H:\WAMSI\2017\Eleutherobia\IMG_24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6" t="26016" r="3835" b="20586"/>
          <a:stretch/>
        </p:blipFill>
        <p:spPr bwMode="auto">
          <a:xfrm rot="16200000" flipH="1" flipV="1">
            <a:off x="176425" y="4733305"/>
            <a:ext cx="1980000" cy="95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H:\WAMSI\2017\Eleutherobia\IMG_24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664" y="4221088"/>
            <a:ext cx="263978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:\WAMSI\2017\Eleutherobia\P110039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01" r="29601"/>
          <a:stretch/>
        </p:blipFill>
        <p:spPr bwMode="auto">
          <a:xfrm>
            <a:off x="688642" y="1790808"/>
            <a:ext cx="1267084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H:\WAMSI\2017\Eleutherobia\P11004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772310" y="2046639"/>
            <a:ext cx="1980000" cy="1485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962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01636"/>
            <a:ext cx="9217025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Dendronephthya</a:t>
            </a:r>
            <a:r>
              <a:rPr lang="en-US" sz="2400" i="1" dirty="0" smtClean="0"/>
              <a:t> </a:t>
            </a:r>
            <a:r>
              <a:rPr lang="en-US" sz="2400" dirty="0" smtClean="0"/>
              <a:t>spp. 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48920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ALCYONIINA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NEPHTHEIDAE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smtClean="0">
                <a:solidFill>
                  <a:schemeClr val="tx1"/>
                </a:solidFill>
              </a:rPr>
              <a:t>Dendronephthya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Z90241</a:t>
            </a:r>
            <a:endParaRPr lang="en-AU" sz="1400" b="1" dirty="0">
              <a:solidFill>
                <a:schemeClr val="tx1"/>
              </a:solidFill>
            </a:endParaRPr>
          </a:p>
          <a:p>
            <a:pPr algn="l"/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75309"/>
            <a:ext cx="3600450" cy="3240087"/>
          </a:xfrm>
        </p:spPr>
        <p:txBody>
          <a:bodyPr anchor="t" anchorCtr="0">
            <a:normAutofit lnSpcReduction="10000"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branched, tree-like with a stem with polyp bunches. High level of intra-colony and intra-species variability. Spiky.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spindles.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various - often bright red, orange, purple, yellow, pink.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coloured</a:t>
            </a:r>
            <a:r>
              <a:rPr lang="en-US" sz="1400" dirty="0" smtClean="0">
                <a:solidFill>
                  <a:schemeClr val="tx1"/>
                </a:solidFill>
              </a:rPr>
              <a:t> with the stem often colourless or white.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from 5 cm – 2 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Very common.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2051" name="Picture 3" descr="E:\MonikaB (dcawpfp01users$wam)\4_MEGATABLE_ID_ALL\Softies_Kimberley&amp;Ningaloo_ALL WA\Nephtheidae\Dendronephthya\Dendronephthya_5432\G330694_undw_b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0" t="12534" r="1116"/>
          <a:stretch/>
        </p:blipFill>
        <p:spPr bwMode="auto">
          <a:xfrm>
            <a:off x="3100418" y="1786808"/>
            <a:ext cx="1302671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MonikaB (dcawpfp01users$wam)\4_MEGATABLE_ID_ALL\Softies_Kimberley&amp;Ningaloo_ALL WA\Nephtheidae\Dendronephthya\Dendronephthya_5432\G330718_deck_b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2" r="9179"/>
          <a:stretch/>
        </p:blipFill>
        <p:spPr bwMode="auto">
          <a:xfrm>
            <a:off x="858319" y="1790808"/>
            <a:ext cx="170809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MonikaB (dcawpfp01users$wam)\4_MEGATABLE_ID_ALL\Softies_Kimberley&amp;Ningaloo_ALL WA\Nephtheidae\Dendronephthya\Dendronephthya_5434\G330763_undw_b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6" r="21569" b="12008"/>
          <a:stretch/>
        </p:blipFill>
        <p:spPr bwMode="auto">
          <a:xfrm>
            <a:off x="3100418" y="2814908"/>
            <a:ext cx="1302671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:\MonikaB (dcawpfp01users$wam)\4_MEGATABLE_ID_ALL\Softies_Kimberley&amp;Ningaloo_ALL WA\Nephtheidae\Dendronephthya\Dendronephthya_5512\G334000_sclerite_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4213780"/>
            <a:ext cx="264053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796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Umbellulifera</a:t>
            </a:r>
            <a:r>
              <a:rPr lang="en-US" sz="2400" i="1" dirty="0" smtClean="0"/>
              <a:t> </a:t>
            </a:r>
            <a:r>
              <a:rPr lang="en-US" sz="2400" dirty="0" smtClean="0"/>
              <a:t>spp.  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00808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ALCYONIINA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NEPHTHEIDAE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Umbellulifera</a:t>
            </a:r>
            <a:endParaRPr lang="en-US" sz="14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Z90273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 lnSpcReduction="10000"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tree-like with a long, bare stalk and a branched, umbellate polyp bearing region.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asymmetrical capstans and spindles with long warts in the surface. Polyp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>
                <a:solidFill>
                  <a:schemeClr val="tx1"/>
                </a:solidFill>
              </a:rPr>
              <a:t>: stick-shaped with tall warts.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light brown.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5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Rare.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4098" name="Picture 2" descr="G:\Collections and Research\Aquatic Zoology\Research\Monika_softcorals\PROJECTS\WAMSI\Umbellulifera\PC0503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8" r="34296"/>
          <a:stretch/>
        </p:blipFill>
        <p:spPr bwMode="auto">
          <a:xfrm>
            <a:off x="707695" y="1765408"/>
            <a:ext cx="90538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Collections and Research\Aquatic Zoology\Research\Monika_softcorals\PROJECTS\WAMSI\Umbellulifera\PC05032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726"/>
          <a:stretch/>
        </p:blipFill>
        <p:spPr bwMode="auto">
          <a:xfrm>
            <a:off x="1712640" y="1765408"/>
            <a:ext cx="233033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:\Collections and Research\Aquatic Zoology\Research\Monika_softcorals\PROJECTS\WAMSI\Umbellulifera\IMG_235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314" t="20200" r="20224" b="14725"/>
          <a:stretch/>
        </p:blipFill>
        <p:spPr bwMode="auto">
          <a:xfrm rot="5400000">
            <a:off x="804677" y="4119098"/>
            <a:ext cx="1094510" cy="128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2000" contrast="-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97" r="2133"/>
          <a:stretch/>
        </p:blipFill>
        <p:spPr bwMode="auto">
          <a:xfrm>
            <a:off x="2321751" y="4189794"/>
            <a:ext cx="2493818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41" t="12263" r="32544" b="6219"/>
          <a:stretch/>
        </p:blipFill>
        <p:spPr bwMode="auto">
          <a:xfrm rot="16200000">
            <a:off x="1119869" y="4967911"/>
            <a:ext cx="789709" cy="1614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486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15035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Scleronephthya</a:t>
            </a:r>
            <a:r>
              <a:rPr lang="en-US" sz="2400" i="1" dirty="0" smtClean="0"/>
              <a:t> </a:t>
            </a:r>
            <a:r>
              <a:rPr lang="en-US" sz="2400" dirty="0" smtClean="0"/>
              <a:t>sp. 1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ALCYONIINA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NEPHTHEIDAE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Scleronephthya</a:t>
            </a:r>
            <a:endParaRPr lang="en-US" sz="14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Z91984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 lnSpcReduction="10000"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highly contractile and lumpy when contracted; arborescent with sparsely subdivided branches when expanded.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large, warty spindles on colony surface. Polyps: spindles, slightly club-shaped.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white.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5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Uncommon; in current exposed areas.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6" name="Picture 2" descr="H:\WAMSI\2017\Scleronephthya sp. 1\P201046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2"/>
          <a:stretch/>
        </p:blipFill>
        <p:spPr bwMode="auto">
          <a:xfrm>
            <a:off x="693408" y="1790808"/>
            <a:ext cx="2562877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:\WAMSI\2017\Scleronephthya sp. 1\IMG_244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23" r="34486"/>
          <a:stretch/>
        </p:blipFill>
        <p:spPr bwMode="auto">
          <a:xfrm>
            <a:off x="704528" y="4221088"/>
            <a:ext cx="678181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:\WAMSI\2017\Scleronephthya sp. 1\IMG_243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59" t="23544" r="37112" b="26041"/>
          <a:stretch/>
        </p:blipFill>
        <p:spPr bwMode="auto">
          <a:xfrm>
            <a:off x="1496616" y="4229824"/>
            <a:ext cx="63711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38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44765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Stereonephthya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imbricans</a:t>
            </a:r>
            <a:r>
              <a:rPr lang="en-US" sz="2400" i="1" dirty="0"/>
              <a:t> </a:t>
            </a:r>
            <a:r>
              <a:rPr lang="en-AU" sz="2400" dirty="0" smtClean="0"/>
              <a:t>Thomson &amp; Dean, 1931</a:t>
            </a:r>
            <a:endParaRPr lang="en-AU" sz="2400" i="1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87217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ALCYONIINA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NEPHTHEIDAE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Stereonephthya</a:t>
            </a:r>
            <a:endParaRPr lang="en-US" sz="14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Z91882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 lnSpcReduction="10000"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US" sz="1400" dirty="0">
                <a:solidFill>
                  <a:schemeClr val="tx1"/>
                </a:solidFill>
              </a:rPr>
              <a:t>t</a:t>
            </a:r>
            <a:r>
              <a:rPr lang="en-US" sz="1400" dirty="0" smtClean="0">
                <a:solidFill>
                  <a:schemeClr val="tx1"/>
                </a:solidFill>
              </a:rPr>
              <a:t>ree-like, branched polyp bearing region, rigid stem, each polyp with a stalk and </a:t>
            </a:r>
            <a:r>
              <a:rPr lang="en-US" sz="1400" dirty="0" err="1" smtClean="0">
                <a:solidFill>
                  <a:schemeClr val="tx1"/>
                </a:solidFill>
              </a:rPr>
              <a:t>ensheating</a:t>
            </a:r>
            <a:r>
              <a:rPr lang="en-US" sz="1400" dirty="0" smtClean="0">
                <a:solidFill>
                  <a:schemeClr val="tx1"/>
                </a:solidFill>
              </a:rPr>
              <a:t> supporting bundle around an inward bend polyp.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massive, slightly curved spindles on colony surface. Polyps: bent spindles.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cream. Sclerites colourless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5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Uncommon: In current exposed areas.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42" name="Picture 2" descr="H:\WAMSI\2017\Scleronephthya imbricans_1704\P201049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2" r="18286"/>
          <a:stretch/>
        </p:blipFill>
        <p:spPr bwMode="auto">
          <a:xfrm>
            <a:off x="704528" y="1790808"/>
            <a:ext cx="1905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H:\WAMSI\2017\Scleronephthya imbricans_1704\P201051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9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264"/>
          <a:stretch/>
        </p:blipFill>
        <p:spPr bwMode="auto">
          <a:xfrm>
            <a:off x="2720752" y="1801484"/>
            <a:ext cx="213135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:\WAMSI\2017\Scleronephthya imbricans_1704\IMG_246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0" r="7479"/>
          <a:stretch/>
        </p:blipFill>
        <p:spPr bwMode="auto">
          <a:xfrm>
            <a:off x="1607518" y="4243164"/>
            <a:ext cx="206502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H:\WAMSI\2017\Scleronephthya imbricans_1704\IMG_246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8" r="9651"/>
          <a:stretch/>
        </p:blipFill>
        <p:spPr bwMode="auto">
          <a:xfrm>
            <a:off x="704528" y="4243164"/>
            <a:ext cx="83058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73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48635" y="710208"/>
            <a:ext cx="9217025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Capnella</a:t>
            </a:r>
            <a:r>
              <a:rPr lang="en-US" sz="2400" i="1" dirty="0" smtClean="0"/>
              <a:t> </a:t>
            </a:r>
            <a:r>
              <a:rPr lang="en-US" sz="2400" dirty="0" smtClean="0"/>
              <a:t>sp. 1 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87135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ALCYONIINA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NEPHTHEIDAE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Capnella</a:t>
            </a:r>
            <a:endParaRPr lang="en-US" sz="14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Z96415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00694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tree-like with a stem and polyp bearing lobes (pine-cones).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spiny and leafy club spindles.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grey.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5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Relatively common.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5122" name="Picture 2" descr="G:\Collections and Research\Aquatic Zoology\Research\Monika_softcorals\PROJECTS\WAMSI\Capnella\PB23024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7" r="29599"/>
          <a:stretch/>
        </p:blipFill>
        <p:spPr bwMode="auto">
          <a:xfrm>
            <a:off x="704528" y="1795392"/>
            <a:ext cx="147894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G:\Collections and Research\Aquatic Zoology\Research\Monika_softcorals\PROJECTS\WAMSI\Capnella\PB23025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1"/>
          <a:stretch/>
        </p:blipFill>
        <p:spPr bwMode="auto">
          <a:xfrm>
            <a:off x="2274685" y="1813972"/>
            <a:ext cx="258099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:\Collections and Research\Aquatic Zoology\Research\Monika_softcorals\PROJECTS\WAMSI\Capnella\IMG_224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69" t="19377" r="15843" b="11735"/>
          <a:stretch/>
        </p:blipFill>
        <p:spPr bwMode="auto">
          <a:xfrm rot="5400000" flipV="1">
            <a:off x="429085" y="4519373"/>
            <a:ext cx="1980000" cy="142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Collections and Research\Aquatic Zoology\Research\Monika_softcorals\PROJECTS\WAMSI\Capnella\IMG_224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26" t="17239" r="8942" b="5407"/>
          <a:stretch/>
        </p:blipFill>
        <p:spPr bwMode="auto">
          <a:xfrm rot="16200000" flipH="1" flipV="1">
            <a:off x="1954684" y="4551334"/>
            <a:ext cx="1980000" cy="133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486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01636"/>
            <a:ext cx="89154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Nephthyigorgia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sp.1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ALCYINIINA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NIDALIIDAE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>
                <a:solidFill>
                  <a:schemeClr val="tx1"/>
                </a:solidFill>
              </a:rPr>
              <a:t>Nephthyigorgia</a:t>
            </a:r>
            <a:endParaRPr lang="en-US" sz="1400" b="1" i="1" dirty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</a:t>
            </a:r>
            <a:r>
              <a:rPr lang="en-US" sz="1400" b="1" dirty="0">
                <a:solidFill>
                  <a:schemeClr val="tx1"/>
                </a:solidFill>
              </a:rPr>
              <a:t>. #: </a:t>
            </a:r>
            <a:r>
              <a:rPr lang="en-US" sz="1400" b="1" dirty="0" smtClean="0">
                <a:solidFill>
                  <a:schemeClr val="tx1"/>
                </a:solidFill>
              </a:rPr>
              <a:t>      WAM Z92036</a:t>
            </a:r>
          </a:p>
          <a:p>
            <a:pPr algn="l"/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tree-like, branched polyp bearing region, firm.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</a:t>
            </a:r>
            <a:r>
              <a:rPr lang="en-US" sz="1400" dirty="0" err="1" smtClean="0">
                <a:solidFill>
                  <a:schemeClr val="tx1"/>
                </a:solidFill>
              </a:rPr>
              <a:t>spindels</a:t>
            </a:r>
            <a:r>
              <a:rPr lang="en-US" sz="1400" dirty="0" smtClean="0">
                <a:solidFill>
                  <a:schemeClr val="tx1"/>
                </a:solidFill>
              </a:rPr>
              <a:t>. Polyps: collarets and 3-4 </a:t>
            </a:r>
            <a:r>
              <a:rPr lang="en-US" sz="1400" dirty="0">
                <a:solidFill>
                  <a:schemeClr val="tx1"/>
                </a:solidFill>
              </a:rPr>
              <a:t>points </a:t>
            </a:r>
            <a:r>
              <a:rPr lang="en-US" sz="1400" dirty="0" smtClean="0">
                <a:solidFill>
                  <a:schemeClr val="tx1"/>
                </a:solidFill>
              </a:rPr>
              <a:t>with </a:t>
            </a:r>
            <a:r>
              <a:rPr lang="en-US" sz="1400" dirty="0">
                <a:solidFill>
                  <a:schemeClr val="tx1"/>
                </a:solidFill>
              </a:rPr>
              <a:t>approx. 4 per </a:t>
            </a:r>
            <a:r>
              <a:rPr lang="en-US" sz="1400" dirty="0" smtClean="0">
                <a:solidFill>
                  <a:schemeClr val="tx1"/>
                </a:solidFill>
              </a:rPr>
              <a:t>crown.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white. Polyp sclerites orange, red or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20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Rare, muddy environments.</a:t>
            </a:r>
          </a:p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3" name="Picture 2" descr="G:\Collections and Research\Aquatic Zoology\Research\Monika_softcorals\PROJECTS\WAMSI\P80202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77" y="1790807"/>
            <a:ext cx="120661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Collections and Research\Aquatic Zoology\Research\Monika_softcorals\PROJECTS\WAMSI\P80202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672" y="1789996"/>
            <a:ext cx="120661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G:\Collections and Research\Aquatic Zoology\Research\Monika_softcorals\PROJECTS\WAMSI\IMG_216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26" r="42794"/>
          <a:stretch/>
        </p:blipFill>
        <p:spPr bwMode="auto">
          <a:xfrm flipV="1">
            <a:off x="695877" y="4196843"/>
            <a:ext cx="646231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:\Collections and Research\Aquatic Zoology\Research\Monika_softcorals\PROJECTS\WAMSI\IMG_216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7" b="19571"/>
          <a:stretch/>
        </p:blipFill>
        <p:spPr bwMode="auto">
          <a:xfrm rot="5400000">
            <a:off x="912487" y="4695348"/>
            <a:ext cx="1980000" cy="99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:\WAMSI\2017\Nephthyigorgia\P110039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2" r="39735" b="22731"/>
          <a:stretch/>
        </p:blipFill>
        <p:spPr bwMode="auto">
          <a:xfrm>
            <a:off x="3323311" y="1790807"/>
            <a:ext cx="915719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352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89154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Nephthyigorgia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kükenthali</a:t>
            </a:r>
            <a:r>
              <a:rPr lang="en-US" sz="2400" i="1" dirty="0" smtClean="0"/>
              <a:t> </a:t>
            </a:r>
            <a:r>
              <a:rPr lang="en-US" sz="2400" dirty="0" smtClean="0"/>
              <a:t>(Broch, 1916)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74581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ALCYINIINA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NIDALIIDAE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Nephthyigorgia</a:t>
            </a:r>
            <a:endParaRPr lang="en-US" sz="14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</a:t>
            </a:r>
            <a:r>
              <a:rPr lang="en-US" sz="1400" b="1" dirty="0">
                <a:solidFill>
                  <a:schemeClr val="tx1"/>
                </a:solidFill>
              </a:rPr>
              <a:t>. #: </a:t>
            </a:r>
            <a:r>
              <a:rPr lang="en-US" sz="1400" b="1" dirty="0" smtClean="0">
                <a:solidFill>
                  <a:schemeClr val="tx1"/>
                </a:solidFill>
              </a:rPr>
              <a:t>      WAM Z96418</a:t>
            </a:r>
            <a:endParaRPr lang="en-US" sz="1400" b="1" dirty="0">
              <a:solidFill>
                <a:schemeClr val="tx1"/>
              </a:solidFill>
            </a:endParaRPr>
          </a:p>
          <a:p>
            <a:pPr algn="l"/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US" sz="1400" dirty="0" err="1" smtClean="0">
                <a:solidFill>
                  <a:schemeClr val="tx1"/>
                </a:solidFill>
              </a:rPr>
              <a:t>arborescent</a:t>
            </a:r>
            <a:r>
              <a:rPr lang="en-US" sz="1400" dirty="0" smtClean="0">
                <a:solidFill>
                  <a:schemeClr val="tx1"/>
                </a:solidFill>
              </a:rPr>
              <a:t> with a stem and a branched polyp bearing region, very firm and rough.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massive spindles. Polyps: collarets and points.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dark red, often covered with whitish membrane. Sclerites red.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a few to 20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Relatively rare, muddy and sandy substrate. </a:t>
            </a: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61" y="4209256"/>
            <a:ext cx="2640013" cy="1979612"/>
          </a:xfrm>
        </p:spPr>
      </p:pic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6" name="Picture 2" descr="G:\Collections and Research\Aquatic Zoology\Research\Monika_softcorals\PROJECTS\WAMSI\P802027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2"/>
          <a:stretch/>
        </p:blipFill>
        <p:spPr bwMode="auto">
          <a:xfrm>
            <a:off x="743061" y="1790808"/>
            <a:ext cx="3474105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14" r="8318"/>
          <a:stretch/>
        </p:blipFill>
        <p:spPr>
          <a:xfrm>
            <a:off x="3512840" y="4221088"/>
            <a:ext cx="1342903" cy="19800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915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89154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Chironephthya</a:t>
            </a:r>
            <a:r>
              <a:rPr lang="en-US" sz="2400" i="1" dirty="0" smtClean="0"/>
              <a:t> </a:t>
            </a:r>
            <a:r>
              <a:rPr lang="en-US" sz="2400" dirty="0" smtClean="0"/>
              <a:t>sp.1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ALCYINIINA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NIDALIIDAE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Chironephthya</a:t>
            </a:r>
            <a:endParaRPr lang="en-US" sz="1400" b="1" dirty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</a:t>
            </a:r>
            <a:r>
              <a:rPr lang="en-US" sz="1400" b="1" dirty="0">
                <a:solidFill>
                  <a:schemeClr val="tx1"/>
                </a:solidFill>
              </a:rPr>
              <a:t>. #: </a:t>
            </a:r>
            <a:r>
              <a:rPr lang="en-US" sz="1400" b="1" dirty="0" smtClean="0">
                <a:solidFill>
                  <a:schemeClr val="tx1"/>
                </a:solidFill>
              </a:rPr>
              <a:t>      WAM Z94607</a:t>
            </a:r>
          </a:p>
          <a:p>
            <a:pPr algn="l"/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19928"/>
            <a:ext cx="3600450" cy="3240087"/>
          </a:xfrm>
        </p:spPr>
        <p:txBody>
          <a:bodyPr anchor="t" anchorCtr="0">
            <a:normAutofit lnSpcReduction="10000"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tree-like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smtClean="0">
                <a:solidFill>
                  <a:schemeClr val="tx1"/>
                </a:solidFill>
              </a:rPr>
              <a:t>with a long stem and a branched polyp bearing region, firm.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spindles on stem and branches. Polyps: shelf-like calyces, collaret and points.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white with red polyps</a:t>
            </a:r>
            <a:r>
              <a:rPr lang="en-US" sz="1400" dirty="0">
                <a:solidFill>
                  <a:schemeClr val="tx1"/>
                </a:solidFill>
              </a:rPr>
              <a:t>. </a:t>
            </a:r>
            <a:r>
              <a:rPr lang="en-US" sz="1400" dirty="0" smtClean="0">
                <a:solidFill>
                  <a:schemeClr val="tx1"/>
                </a:solidFill>
              </a:rPr>
              <a:t>Large spindles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 and polyp sclerites red.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Rare.</a:t>
            </a:r>
          </a:p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2050" name="Picture 2" descr="G:\Collections and Research\Aquatic Zoology\Research\Monika_softcorals\PROJECTS\WAMSI\Chironephthya 1\PB28026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446" r="28854"/>
          <a:stretch/>
        </p:blipFill>
        <p:spPr bwMode="auto">
          <a:xfrm>
            <a:off x="714884" y="1790808"/>
            <a:ext cx="1153643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Collections and Research\Aquatic Zoology\Research\Monika_softcorals\PROJECTS\WAMSI\Chironephthya 1\PB2802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672" y="1790808"/>
            <a:ext cx="263989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4" r="3045"/>
          <a:stretch/>
        </p:blipFill>
        <p:spPr bwMode="auto">
          <a:xfrm>
            <a:off x="696243" y="4217805"/>
            <a:ext cx="2438401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7" r="13677"/>
          <a:stretch/>
        </p:blipFill>
        <p:spPr bwMode="auto">
          <a:xfrm>
            <a:off x="3137660" y="4217805"/>
            <a:ext cx="1700167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729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00520"/>
            <a:ext cx="89154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Chironephthya</a:t>
            </a:r>
            <a:r>
              <a:rPr lang="en-US" sz="2400" i="1" dirty="0" smtClean="0"/>
              <a:t> </a:t>
            </a:r>
            <a:r>
              <a:rPr lang="en-US" sz="2400" dirty="0" smtClean="0"/>
              <a:t>sp. 2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ALCYINIINA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NIDALIIDAE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>
                <a:solidFill>
                  <a:schemeClr val="tx1"/>
                </a:solidFill>
              </a:rPr>
              <a:t>Chironephthya</a:t>
            </a:r>
            <a:endParaRPr lang="en-US" sz="1400" b="1" i="1" dirty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</a:t>
            </a:r>
            <a:r>
              <a:rPr lang="en-US" sz="1400" b="1" dirty="0">
                <a:solidFill>
                  <a:schemeClr val="tx1"/>
                </a:solidFill>
              </a:rPr>
              <a:t>. #: </a:t>
            </a:r>
            <a:r>
              <a:rPr lang="en-US" sz="1400" b="1" dirty="0" smtClean="0">
                <a:solidFill>
                  <a:schemeClr val="tx1"/>
                </a:solidFill>
              </a:rPr>
              <a:t>      WAM Z92210</a:t>
            </a:r>
          </a:p>
          <a:p>
            <a:pPr algn="l"/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32586"/>
            <a:ext cx="3600450" cy="3240087"/>
          </a:xfrm>
        </p:spPr>
        <p:txBody>
          <a:bodyPr anchor="t" anchorCtr="0">
            <a:normAutofit fontScale="92500" lnSpcReduction="10000"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tx1"/>
                </a:solidFill>
              </a:rPr>
              <a:t>Growth form: arborescent, massive stem, profusely branched and firm.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tx1"/>
                </a:solidFill>
              </a:rPr>
              <a:t>Sclerites: large spindles on stem and branches. Polyps: shelf-like calyces with ‘pointed ears’, collaret and points.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tx1"/>
                </a:solidFill>
              </a:rPr>
              <a:t>Colour: White with red branch tips. Polyps yellow with red </a:t>
            </a:r>
            <a:r>
              <a:rPr lang="en-US" sz="1500" dirty="0">
                <a:solidFill>
                  <a:schemeClr val="tx1"/>
                </a:solidFill>
              </a:rPr>
              <a:t>armature </a:t>
            </a:r>
            <a:r>
              <a:rPr lang="en-US" sz="1500" dirty="0" smtClean="0">
                <a:solidFill>
                  <a:schemeClr val="tx1"/>
                </a:solidFill>
              </a:rPr>
              <a:t>and yellow tentacle sclerites. Large surface spindles colourless and smaller spindles at the tips are red.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tx1"/>
                </a:solidFill>
              </a:rPr>
              <a:t>Size: 10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tx1"/>
                </a:solidFill>
              </a:rPr>
              <a:t>Rare, on walls and overhangs.</a:t>
            </a:r>
          </a:p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2050" name="Picture 2" descr="H:\WAMSI\2017\Chironephthya sp. 2\P20104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7057" y="2038280"/>
            <a:ext cx="1980000" cy="1485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H:\WAMSI\2017\Chironephthya sp. 2\P201046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704" y="1784873"/>
            <a:ext cx="1485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:\WAMSI\2017\Chironephthya sp. 2\IMG_247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6"/>
          <a:stretch/>
        </p:blipFill>
        <p:spPr bwMode="auto">
          <a:xfrm>
            <a:off x="704527" y="4221088"/>
            <a:ext cx="1415423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H:\WAMSI\2017\Chironephthya sp. 2\IMG_246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503" y="4221088"/>
            <a:ext cx="263978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219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89154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Chironephthya</a:t>
            </a:r>
            <a:r>
              <a:rPr lang="en-US" sz="2400" i="1" dirty="0"/>
              <a:t> </a:t>
            </a:r>
            <a:r>
              <a:rPr lang="en-US" sz="2400" dirty="0" smtClean="0"/>
              <a:t>sp. 3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66009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ALCYINIINA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NIDALIIDAE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Chironephthya</a:t>
            </a:r>
            <a:endParaRPr lang="en-US" sz="14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</a:t>
            </a:r>
            <a:r>
              <a:rPr lang="en-US" sz="1400" b="1" dirty="0">
                <a:solidFill>
                  <a:schemeClr val="tx1"/>
                </a:solidFill>
              </a:rPr>
              <a:t>. #: </a:t>
            </a:r>
            <a:r>
              <a:rPr lang="en-US" sz="1400" b="1" dirty="0" smtClean="0">
                <a:solidFill>
                  <a:schemeClr val="tx1"/>
                </a:solidFill>
              </a:rPr>
              <a:t>      WAM Z62160</a:t>
            </a:r>
          </a:p>
          <a:p>
            <a:pPr algn="l"/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arborescent, branched and firm.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spindles on stem and branches. Polyps: shelf-like calyces, collaret and points.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orange.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>
                <a:solidFill>
                  <a:schemeClr val="tx1"/>
                </a:solidFill>
              </a:rPr>
              <a:t> light yellow and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5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Rare.</a:t>
            </a:r>
          </a:p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4098" name="Picture 2" descr="H:\WAMSI\2017\Siphonogorgia sp. 3\P201049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29" b="8168"/>
          <a:stretch/>
        </p:blipFill>
        <p:spPr bwMode="auto">
          <a:xfrm rot="5400000">
            <a:off x="3310984" y="2167694"/>
            <a:ext cx="1980000" cy="115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H:\WAMSI\2017\Siphonogorgia sp. 3\P201048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8279" y="2002137"/>
            <a:ext cx="1980000" cy="14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:\WAMSI\2017\Siphonogorgia sp. 3\P201048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"/>
          <a:stretch/>
        </p:blipFill>
        <p:spPr bwMode="auto">
          <a:xfrm rot="5400000">
            <a:off x="1946526" y="2034044"/>
            <a:ext cx="1980000" cy="143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:\WAMSI\2017\Chironephthya sp. 3\IMG_245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6"/>
          <a:stretch/>
        </p:blipFill>
        <p:spPr bwMode="auto">
          <a:xfrm>
            <a:off x="704528" y="4221088"/>
            <a:ext cx="252156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H:\WAMSI\2017\Chironephthya sp. 3\IMG_245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782"/>
          <a:stretch/>
        </p:blipFill>
        <p:spPr bwMode="auto">
          <a:xfrm>
            <a:off x="3296816" y="4221088"/>
            <a:ext cx="1272944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72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89154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Siphonogorgia</a:t>
            </a:r>
            <a:r>
              <a:rPr lang="en-US" sz="3600" i="1" dirty="0" smtClean="0"/>
              <a:t> </a:t>
            </a:r>
            <a:r>
              <a:rPr lang="en-US" sz="2400" dirty="0" smtClean="0"/>
              <a:t>sp.1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78668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ALCYINIINA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NIDALIIDAE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Siphonogorgia</a:t>
            </a:r>
            <a:endParaRPr lang="en-US" sz="14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</a:t>
            </a:r>
            <a:r>
              <a:rPr lang="en-US" sz="1400" b="1" dirty="0">
                <a:solidFill>
                  <a:schemeClr val="tx1"/>
                </a:solidFill>
              </a:rPr>
              <a:t>. #: </a:t>
            </a:r>
            <a:r>
              <a:rPr lang="en-US" sz="1400" b="1" dirty="0" smtClean="0">
                <a:solidFill>
                  <a:schemeClr val="tx1"/>
                </a:solidFill>
              </a:rPr>
              <a:t>      WAM Z92157</a:t>
            </a:r>
          </a:p>
          <a:p>
            <a:pPr algn="l"/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68960"/>
            <a:ext cx="3600450" cy="34559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colony fragment.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large spindles on stem and branches. Polyps: small, shelf-like calyces, collaret and points. Polyp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>
                <a:solidFill>
                  <a:schemeClr val="tx1"/>
                </a:solidFill>
              </a:rPr>
              <a:t>: flattened with spiky tips.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white with orange polyps. Spindles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 Polyp sclerites light orange with high </a:t>
            </a:r>
            <a:r>
              <a:rPr lang="en-US" sz="1400" dirty="0" err="1" smtClean="0">
                <a:solidFill>
                  <a:schemeClr val="tx1"/>
                </a:solidFill>
              </a:rPr>
              <a:t>amarture</a:t>
            </a:r>
            <a:r>
              <a:rPr lang="en-US" sz="1400" dirty="0" smtClean="0">
                <a:solidFill>
                  <a:schemeClr val="tx1"/>
                </a:solidFill>
              </a:rPr>
              <a:t> (crown approx. 12 rows)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5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Rare.</a:t>
            </a:r>
          </a:p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5122" name="Picture 2" descr="H:\WAMSI\2017\Chironephthya sp.2\P110039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30" r="21057"/>
          <a:stretch/>
        </p:blipFill>
        <p:spPr bwMode="auto">
          <a:xfrm>
            <a:off x="687772" y="1793191"/>
            <a:ext cx="13335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H:\WAMSI\2017\Chironephthya sp.2\P110039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41" b="10852"/>
          <a:stretch/>
        </p:blipFill>
        <p:spPr bwMode="auto">
          <a:xfrm rot="5400000" flipV="1">
            <a:off x="1658945" y="2206927"/>
            <a:ext cx="1980000" cy="115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H:\WAMSI\2017\Chironephthya sp.2\IMG_238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61" r="16665" b="18833"/>
          <a:stretch/>
        </p:blipFill>
        <p:spPr bwMode="auto">
          <a:xfrm rot="5400000">
            <a:off x="377797" y="4578713"/>
            <a:ext cx="1980000" cy="1317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:\WAMSI\2017\Chironephthya sp.2\IMG_239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4" r="17156" b="21854"/>
          <a:stretch/>
        </p:blipFill>
        <p:spPr bwMode="auto">
          <a:xfrm rot="5400000" flipV="1">
            <a:off x="1839207" y="4519455"/>
            <a:ext cx="1980000" cy="147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91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89154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Siphonogorgia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 2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ALCYINIINA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NIDALIIDAE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Siphonogorgia</a:t>
            </a:r>
            <a:endParaRPr lang="en-US" sz="14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</a:t>
            </a:r>
            <a:r>
              <a:rPr lang="en-US" sz="1400" b="1" dirty="0">
                <a:solidFill>
                  <a:schemeClr val="tx1"/>
                </a:solidFill>
              </a:rPr>
              <a:t>. #: </a:t>
            </a:r>
            <a:r>
              <a:rPr lang="en-US" sz="1400" b="1" dirty="0" smtClean="0">
                <a:solidFill>
                  <a:schemeClr val="tx1"/>
                </a:solidFill>
              </a:rPr>
              <a:t>      WAM Z92127</a:t>
            </a:r>
          </a:p>
          <a:p>
            <a:pPr algn="l"/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US" sz="1400" dirty="0" err="1" smtClean="0">
                <a:solidFill>
                  <a:schemeClr val="tx1"/>
                </a:solidFill>
              </a:rPr>
              <a:t>arborescent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large spindles on stem and branches. Polyps: calyces with small spindles, collaret and points.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bright red with white polyps. Large surface spindles orange-red and smaller calyx spindles bright red. Polyp sclerites bright orange.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5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Rare.</a:t>
            </a:r>
          </a:p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3074" name="Picture 2" descr="H:\WAMSI\2017\Siphonogorgia sp. 2\P20104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66054" y="2038278"/>
            <a:ext cx="1980000" cy="1485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H:\WAMSI\2017\Siphonogorgia sp. 2\P20104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617" y="1790808"/>
            <a:ext cx="1485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H:\WAMSI\2017\Siphonogorgia sp. 2\IMG_245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4"/>
          <a:stretch/>
        </p:blipFill>
        <p:spPr bwMode="auto">
          <a:xfrm>
            <a:off x="695268" y="4221088"/>
            <a:ext cx="252273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H:\WAMSI\2017\Siphonogorgia sp. 2\IMG_244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678" r="38661"/>
          <a:stretch/>
        </p:blipFill>
        <p:spPr bwMode="auto">
          <a:xfrm>
            <a:off x="3286946" y="4221088"/>
            <a:ext cx="574111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:\WAMSI\2017\Siphonogorgia sp. 2\IMG_245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971" r="45039"/>
          <a:stretch/>
        </p:blipFill>
        <p:spPr bwMode="auto">
          <a:xfrm>
            <a:off x="3944888" y="4221088"/>
            <a:ext cx="3429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650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24955" y="710208"/>
            <a:ext cx="89154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Studeriotes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crassa</a:t>
            </a:r>
            <a:r>
              <a:rPr lang="en-US" sz="2400" i="1" dirty="0" smtClean="0"/>
              <a:t> </a:t>
            </a:r>
            <a:r>
              <a:rPr lang="en-US" sz="2400" dirty="0" err="1" smtClean="0"/>
              <a:t>Kükenthal</a:t>
            </a:r>
            <a:r>
              <a:rPr lang="en-US" sz="2400" dirty="0" smtClean="0"/>
              <a:t>, 1910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00808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ALCYINIINA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PARALCYONIIDAE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Studeriotes</a:t>
            </a:r>
            <a:endParaRPr lang="en-US" sz="14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</a:t>
            </a:r>
            <a:r>
              <a:rPr lang="en-US" sz="1400" b="1" dirty="0">
                <a:solidFill>
                  <a:schemeClr val="tx1"/>
                </a:solidFill>
              </a:rPr>
              <a:t>. #: </a:t>
            </a:r>
            <a:r>
              <a:rPr lang="en-US" sz="1400" b="1" dirty="0" smtClean="0">
                <a:solidFill>
                  <a:schemeClr val="tx1"/>
                </a:solidFill>
              </a:rPr>
              <a:t>     WAM Z94688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32669"/>
            <a:ext cx="3600450" cy="3240087"/>
          </a:xfrm>
        </p:spPr>
        <p:txBody>
          <a:bodyPr anchor="t" anchorCtr="0">
            <a:normAutofit fontScale="92500"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algn="l"/>
            <a:r>
              <a:rPr lang="en-US" sz="1400" dirty="0" smtClean="0">
                <a:solidFill>
                  <a:schemeClr val="tx1"/>
                </a:solidFill>
              </a:rPr>
              <a:t>Growth form: hollow container-like cup with stiff walls and soft, tree-like polyp bearing region, which can fully retract into the base.</a:t>
            </a:r>
          </a:p>
          <a:p>
            <a:pPr algn="l"/>
            <a:r>
              <a:rPr lang="en-US" sz="1400" dirty="0" smtClean="0">
                <a:solidFill>
                  <a:schemeClr val="tx1"/>
                </a:solidFill>
              </a:rPr>
              <a:t>Sclerites: Long curvy spindles, and small polyp spindles. Polyp body with supporting bundles.</a:t>
            </a:r>
            <a:endParaRPr lang="en-US" sz="1400" dirty="0">
              <a:solidFill>
                <a:schemeClr val="tx1"/>
              </a:solidFill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</a:rPr>
              <a:t>Colour: colony brown. Sclerites colourless</a:t>
            </a:r>
          </a:p>
          <a:p>
            <a:pPr algn="l"/>
            <a:r>
              <a:rPr lang="en-US" sz="1400" dirty="0" smtClean="0">
                <a:solidFill>
                  <a:schemeClr val="tx1"/>
                </a:solidFill>
              </a:rPr>
              <a:t>Size: 10 cm retracted, 20 cm expanded.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algn="l"/>
            <a:r>
              <a:rPr lang="en-US" sz="1400" dirty="0" smtClean="0">
                <a:solidFill>
                  <a:schemeClr val="tx1"/>
                </a:solidFill>
              </a:rPr>
              <a:t>Relatively rare, muddy and sandy substrate. </a:t>
            </a: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pic>
        <p:nvPicPr>
          <p:cNvPr id="1026" name="Picture 2" descr="G:\Collections and Research\Aquatic Zoology\Research\Monika_softcorals\PROJECTS\WAMSI\P8020275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97" y="1791196"/>
            <a:ext cx="1112838" cy="197961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pic>
        <p:nvPicPr>
          <p:cNvPr id="1031" name="Picture 7" descr="G:\Collections and Research\Aquatic Zoology\Research\Monika_softcorals\PROJECTS\WAMSI\P802027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7" b="8434"/>
          <a:stretch/>
        </p:blipFill>
        <p:spPr bwMode="auto">
          <a:xfrm>
            <a:off x="1909365" y="1790808"/>
            <a:ext cx="1336951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:\Collections and Research\Aquatic Zoology\Research\Monika_softcorals\PROJECTS\WAMSI\IMG_216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038" r="27717"/>
          <a:stretch/>
        </p:blipFill>
        <p:spPr bwMode="auto">
          <a:xfrm>
            <a:off x="704528" y="4237717"/>
            <a:ext cx="79840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Collections and Research\Aquatic Zoology\Research\Monika_softcorals\PROJECTS\WAMSI\IMG_2169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" r="28183"/>
          <a:stretch/>
        </p:blipFill>
        <p:spPr bwMode="auto">
          <a:xfrm>
            <a:off x="1659028" y="4236430"/>
            <a:ext cx="1837621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590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4107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Alertigorgia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orientalis</a:t>
            </a:r>
            <a:r>
              <a:rPr lang="en-US" sz="2400" i="1" dirty="0" smtClean="0"/>
              <a:t> </a:t>
            </a:r>
            <a:r>
              <a:rPr lang="en-US" sz="2400" dirty="0" smtClean="0"/>
              <a:t>(Ridley, 1884)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SCLERAXONIA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ANTHOTHELIDAE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Alertigorgia</a:t>
            </a:r>
            <a:endParaRPr lang="en-US" sz="14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Z90323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2988206"/>
            <a:ext cx="3600450" cy="3384550"/>
          </a:xfrm>
        </p:spPr>
        <p:txBody>
          <a:bodyPr anchor="t" anchorCtr="0">
            <a:normAutofit lnSpcReduction="10000"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bushy, with cylindrical </a:t>
            </a:r>
            <a:r>
              <a:rPr lang="en-AU" sz="1400" dirty="0">
                <a:solidFill>
                  <a:schemeClr val="tx1"/>
                </a:solidFill>
              </a:rPr>
              <a:t>or </a:t>
            </a:r>
            <a:r>
              <a:rPr lang="en-AU" sz="1400" dirty="0" smtClean="0">
                <a:solidFill>
                  <a:schemeClr val="tx1"/>
                </a:solidFill>
              </a:rPr>
              <a:t>flattened branches</a:t>
            </a:r>
            <a:r>
              <a:rPr lang="en-AU" sz="1400" dirty="0">
                <a:solidFill>
                  <a:schemeClr val="tx1"/>
                </a:solidFill>
              </a:rPr>
              <a:t>. </a:t>
            </a:r>
            <a:r>
              <a:rPr lang="en-AU" sz="1400" dirty="0" smtClean="0">
                <a:solidFill>
                  <a:schemeClr val="tx1"/>
                </a:solidFill>
              </a:rPr>
              <a:t>Colonies break easily as the axis consists only of sclerites.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wide spindles </a:t>
            </a:r>
            <a:r>
              <a:rPr lang="en-US" sz="1400" dirty="0">
                <a:solidFill>
                  <a:schemeClr val="tx1"/>
                </a:solidFill>
              </a:rPr>
              <a:t>and ovals in the cortex and </a:t>
            </a:r>
            <a:r>
              <a:rPr lang="en-US" sz="1400" dirty="0" smtClean="0">
                <a:solidFill>
                  <a:schemeClr val="tx1"/>
                </a:solidFill>
              </a:rPr>
              <a:t>small </a:t>
            </a:r>
            <a:r>
              <a:rPr lang="en-US" sz="1400" dirty="0">
                <a:solidFill>
                  <a:schemeClr val="tx1"/>
                </a:solidFill>
              </a:rPr>
              <a:t>needle-like </a:t>
            </a:r>
            <a:r>
              <a:rPr lang="en-US" sz="1400" dirty="0" smtClean="0">
                <a:solidFill>
                  <a:schemeClr val="tx1"/>
                </a:solidFill>
              </a:rPr>
              <a:t>forms and rods </a:t>
            </a:r>
            <a:r>
              <a:rPr lang="en-US" sz="1400" dirty="0">
                <a:solidFill>
                  <a:schemeClr val="tx1"/>
                </a:solidFill>
              </a:rPr>
              <a:t>in the </a:t>
            </a:r>
            <a:r>
              <a:rPr lang="en-US" sz="1400" dirty="0" smtClean="0">
                <a:solidFill>
                  <a:schemeClr val="tx1"/>
                </a:solidFill>
              </a:rPr>
              <a:t>medulla.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cream underwater. Brown with cream axis above water.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30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Generally common.</a:t>
            </a: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9" name="Picture 5" descr="E:\MonikaB (dcawpfp01users$wam)\4_MEGATABLE_ID_ALL\Softies_Kimberley&amp;Ningaloo_ALL WA\Anthothelidae\Alertigorgia\Alertigorgia mjoebergi_5340\G334240_deck_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7010" y="2038327"/>
            <a:ext cx="1980000" cy="148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MonikaB (dcawpfp01users$wam)\4_MEGATABLE_ID_ALL\Softies_Kimberley&amp;Ningaloo_ALL WA\Anthothelidae\Alertigorgia\Alertigorgia mjoebergi_5340\G334240_undw_b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" r="2557"/>
          <a:stretch/>
        </p:blipFill>
        <p:spPr bwMode="auto">
          <a:xfrm>
            <a:off x="2266685" y="1793102"/>
            <a:ext cx="2495815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E:\MonikaB (dcawpfp01users$wam)\4_MEGATABLE_ID_ALL\Softies_Kimberley&amp;Ningaloo_ALL WA\Anthothelidae\Alertigorgia\Alertigorgia mjoebergi_5340\G334240_sclerites_a.jpg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0"/>
          <a:stretch/>
        </p:blipFill>
        <p:spPr bwMode="auto">
          <a:xfrm>
            <a:off x="776536" y="4221088"/>
            <a:ext cx="2329354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:\MonikaB (dcawpfp01users$wam)\4_MEGATABLE_ID_ALL\Softies_Kimberley&amp;Ningaloo_ALL WA\Anthothelidae\Alertigorgia\Alertigorgia mjoebergi_5340\G334240_sclerites_b.jpg"/>
          <p:cNvPicPr>
            <a:picLocks noChangeAspect="1" noChangeArrowheads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5" r="5099"/>
          <a:stretch/>
        </p:blipFill>
        <p:spPr bwMode="auto">
          <a:xfrm>
            <a:off x="3224808" y="4221088"/>
            <a:ext cx="114266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191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23578"/>
            <a:ext cx="94107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Alertigorgia</a:t>
            </a:r>
            <a:r>
              <a:rPr lang="en-US" sz="2400" i="1" dirty="0"/>
              <a:t> </a:t>
            </a:r>
            <a:r>
              <a:rPr lang="en-US" sz="2400" dirty="0" smtClean="0"/>
              <a:t>sp. 1 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28800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</a:t>
            </a:r>
            <a:r>
              <a:rPr lang="en-US" sz="1400" b="1" dirty="0" smtClean="0">
                <a:solidFill>
                  <a:srgbClr val="00B050"/>
                </a:solidFill>
              </a:rPr>
              <a:t>: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SCLERAXONIA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ANTHOTHELIDAE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Alertigorgia</a:t>
            </a:r>
            <a:endParaRPr lang="en-US" sz="14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Z94667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2969385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bushy, but sparsely branched. Breaks easily.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plumb </a:t>
            </a:r>
            <a:r>
              <a:rPr lang="en-US" sz="1400" dirty="0">
                <a:solidFill>
                  <a:schemeClr val="tx1"/>
                </a:solidFill>
              </a:rPr>
              <a:t>spindles </a:t>
            </a:r>
            <a:r>
              <a:rPr lang="en-US" sz="1400" dirty="0" smtClean="0">
                <a:solidFill>
                  <a:schemeClr val="tx1"/>
                </a:solidFill>
              </a:rPr>
              <a:t>in </a:t>
            </a:r>
            <a:r>
              <a:rPr lang="en-US" sz="1400" dirty="0">
                <a:solidFill>
                  <a:schemeClr val="tx1"/>
                </a:solidFill>
              </a:rPr>
              <a:t>the cortex and small needle-like forms and </a:t>
            </a:r>
            <a:r>
              <a:rPr lang="en-US" sz="1400" dirty="0" smtClean="0">
                <a:solidFill>
                  <a:schemeClr val="tx1"/>
                </a:solidFill>
              </a:rPr>
              <a:t>rods in the medulla.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cream.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30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Rare, colony is overgrowing a sponge.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09" y="4221088"/>
            <a:ext cx="2639788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G:\Collections and Research\Aquatic Zoology\Research\Monika_softcorals\PROJECTS\WAMSI\Alertigorgia N.sp_dont know\PB23025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11" r="24202"/>
          <a:stretch/>
        </p:blipFill>
        <p:spPr bwMode="auto">
          <a:xfrm>
            <a:off x="715309" y="1790808"/>
            <a:ext cx="1261533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23"/>
          <a:stretch/>
        </p:blipFill>
        <p:spPr bwMode="auto">
          <a:xfrm>
            <a:off x="2072680" y="1790808"/>
            <a:ext cx="2282891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454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Iciligorgia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brunnea</a:t>
            </a:r>
            <a:r>
              <a:rPr lang="en-US" sz="2400" i="1" dirty="0" smtClean="0"/>
              <a:t> </a:t>
            </a:r>
            <a:r>
              <a:rPr lang="en-US" sz="2400" dirty="0" smtClean="0"/>
              <a:t>(Nutting, 1911) 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SCLERAXONIA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ANTHOTHELIDAE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Iciligorgia</a:t>
            </a:r>
            <a:endParaRPr lang="en-US" sz="1400" b="1" dirty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Z90321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68960"/>
            <a:ext cx="3600450" cy="3600450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tree-like, </a:t>
            </a:r>
            <a:r>
              <a:rPr lang="en-AU" sz="1400" dirty="0" smtClean="0">
                <a:solidFill>
                  <a:schemeClr val="tx1"/>
                </a:solidFill>
              </a:rPr>
              <a:t>branched more or less in one plane, stiff colonies. Branch ends are grooved and swollen. Colonies break very easily as the axis consists only of sclerites.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spindles and ovals in the cortex and long needle-like forms in the medulla.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cream and brown. Sclerites colourless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30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Widespread, muddy environments.</a:t>
            </a:r>
          </a:p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03"/>
          <a:stretch/>
        </p:blipFill>
        <p:spPr bwMode="auto">
          <a:xfrm rot="16200000" flipH="1">
            <a:off x="362600" y="2131159"/>
            <a:ext cx="1980000" cy="1299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G:\Collections and Research\Aquatic Zoology\Research\Monika_softcorals\PROJECTS\WAMSI\Iciligorgia brunnea\G334086_undw_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9"/>
          <a:stretch/>
        </p:blipFill>
        <p:spPr bwMode="auto">
          <a:xfrm>
            <a:off x="2072680" y="1790808"/>
            <a:ext cx="246293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G:\Collections and Research\Aquatic Zoology\Research\Monika_softcorals\PROJECTS\WAMSI\Iciligorgia brunnea\G334123_sclerites_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52" y="4221088"/>
            <a:ext cx="2639597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486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01636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Solenocaulon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tortuosum</a:t>
            </a:r>
            <a:r>
              <a:rPr lang="en-US" sz="2400" i="1" dirty="0" smtClean="0"/>
              <a:t> </a:t>
            </a:r>
            <a:r>
              <a:rPr lang="en-US" sz="2400" dirty="0" smtClean="0"/>
              <a:t>Gray, 1862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SCLERAXONIA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ANTHOTHELIDAE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Solenocaulon</a:t>
            </a:r>
            <a:endParaRPr lang="en-US" sz="1400" b="1" dirty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Z92012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2988206"/>
            <a:ext cx="3600450" cy="3384550"/>
          </a:xfrm>
        </p:spPr>
        <p:txBody>
          <a:bodyPr anchor="t" anchorCtr="0">
            <a:normAutofit lnSpcReduction="10000"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tree-like, in one plane and firm. Branches open with flattened ends. Colonies </a:t>
            </a:r>
            <a:r>
              <a:rPr lang="en-AU" sz="1400" dirty="0">
                <a:solidFill>
                  <a:schemeClr val="tx1"/>
                </a:solidFill>
              </a:rPr>
              <a:t>break very easily as the axis consists only of </a:t>
            </a:r>
            <a:r>
              <a:rPr lang="en-AU" sz="1400" dirty="0" smtClean="0">
                <a:solidFill>
                  <a:schemeClr val="tx1"/>
                </a:solidFill>
              </a:rPr>
              <a:t>sclerites.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spindles, some triangular and ovals </a:t>
            </a:r>
            <a:r>
              <a:rPr lang="en-US" sz="1400" dirty="0">
                <a:solidFill>
                  <a:schemeClr val="tx1"/>
                </a:solidFill>
              </a:rPr>
              <a:t>in the </a:t>
            </a:r>
            <a:r>
              <a:rPr lang="en-US" sz="1400" dirty="0" smtClean="0">
                <a:solidFill>
                  <a:schemeClr val="tx1"/>
                </a:solidFill>
              </a:rPr>
              <a:t>cortex, </a:t>
            </a:r>
            <a:r>
              <a:rPr lang="en-US" sz="1400" dirty="0">
                <a:solidFill>
                  <a:schemeClr val="tx1"/>
                </a:solidFill>
              </a:rPr>
              <a:t>and long needle-like forms in the </a:t>
            </a:r>
            <a:r>
              <a:rPr lang="en-US" sz="1400" dirty="0" smtClean="0">
                <a:solidFill>
                  <a:schemeClr val="tx1"/>
                </a:solidFill>
              </a:rPr>
              <a:t>medulla.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reddish. Sclerites colourless in medulla, red in the cortex.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20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Uncommon, muddy and current driven environments.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2" r="26911"/>
          <a:stretch/>
        </p:blipFill>
        <p:spPr bwMode="auto">
          <a:xfrm>
            <a:off x="705525" y="1791164"/>
            <a:ext cx="1143001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 descr="G:\Collections and Research\Aquatic Zoology\Research\Monika_softcorals\PROJECTS\WAMSI\Solenocaulon1\PC05032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84"/>
          <a:stretch/>
        </p:blipFill>
        <p:spPr bwMode="auto">
          <a:xfrm>
            <a:off x="1938861" y="1791164"/>
            <a:ext cx="227072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G:\Collections and Research\Aquatic Zoology\Research\Monika_softcorals\PROJECTS\WAMSI\Solenocaulon1\IMG_234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87"/>
          <a:stretch/>
        </p:blipFill>
        <p:spPr bwMode="auto">
          <a:xfrm>
            <a:off x="848544" y="4236318"/>
            <a:ext cx="2225677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G:\Collections and Research\Aquatic Zoology\Research\Monika_softcorals\PROJECTS\WAMSI\Solenocaulon1\IMG_234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713" r="32372"/>
          <a:stretch/>
        </p:blipFill>
        <p:spPr bwMode="auto">
          <a:xfrm>
            <a:off x="727906" y="4236318"/>
            <a:ext cx="789709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G:\Collections and Research\Aquatic Zoology\Research\Monika_softcorals\PROJECTS\WAMSI\Solenocaulon1\IMG_234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87" r="7366"/>
          <a:stretch/>
        </p:blipFill>
        <p:spPr bwMode="auto">
          <a:xfrm>
            <a:off x="3152800" y="4227959"/>
            <a:ext cx="170126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181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01636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Solenocaulon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grayi</a:t>
            </a:r>
            <a:r>
              <a:rPr lang="en-US" sz="2400" i="1" dirty="0" smtClean="0"/>
              <a:t> </a:t>
            </a:r>
            <a:r>
              <a:rPr lang="en-US" sz="2400" dirty="0" err="1" smtClean="0"/>
              <a:t>Studer</a:t>
            </a:r>
            <a:r>
              <a:rPr lang="en-US" sz="2400" dirty="0" smtClean="0"/>
              <a:t>, 1878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SCLERAXONIA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ANTHOTHELIDAE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Solenocaulon</a:t>
            </a:r>
            <a:endParaRPr lang="en-US" sz="1400" b="1" dirty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Z92195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2997026"/>
            <a:ext cx="3600450" cy="3313112"/>
          </a:xfrm>
        </p:spPr>
        <p:txBody>
          <a:bodyPr anchor="t" anchorCtr="0">
            <a:normAutofit lnSpcReduction="10000"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tree-like, in one plane, firm. Branches open with flattened ends and hollow in upper parts. Colonies </a:t>
            </a:r>
            <a:r>
              <a:rPr lang="en-AU" sz="1400" dirty="0">
                <a:solidFill>
                  <a:schemeClr val="tx1"/>
                </a:solidFill>
              </a:rPr>
              <a:t>break very easily as the axis consists only of sclerites</a:t>
            </a:r>
            <a:r>
              <a:rPr lang="en-AU" sz="1400" dirty="0" smtClean="0">
                <a:solidFill>
                  <a:schemeClr val="tx1"/>
                </a:solidFill>
              </a:rPr>
              <a:t>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</a:t>
            </a:r>
            <a:r>
              <a:rPr lang="en-US" sz="1400" dirty="0">
                <a:solidFill>
                  <a:schemeClr val="tx1"/>
                </a:solidFill>
              </a:rPr>
              <a:t>spindles and ovals in the cortex and long needle-like forms in the </a:t>
            </a:r>
            <a:r>
              <a:rPr lang="en-US" sz="1400" dirty="0" smtClean="0">
                <a:solidFill>
                  <a:schemeClr val="tx1"/>
                </a:solidFill>
              </a:rPr>
              <a:t>medulla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brown. Sclerites colourless and light red.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20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Uncommon, muddy environments.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6146" name="Picture 2" descr="G:\Collections and Research\Aquatic Zoology\Research\Monika_softcorals\PROJECTS\WAMSI\IMG_23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554" y="4236665"/>
            <a:ext cx="263978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56" r="27632"/>
          <a:stretch/>
        </p:blipFill>
        <p:spPr bwMode="auto">
          <a:xfrm>
            <a:off x="689473" y="1790809"/>
            <a:ext cx="955964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G:\Collections and Research\Aquatic Zoology\Research\Monika_softcorals\PROJECTS\WAMSI\PC05032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40" r="26635"/>
          <a:stretch/>
        </p:blipFill>
        <p:spPr bwMode="auto">
          <a:xfrm>
            <a:off x="1768963" y="1790808"/>
            <a:ext cx="93518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G:\Collections and Research\Aquatic Zoology\Research\Monika_softcorals\PROJECTS\WAMSI\PC05032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578401" y="2038278"/>
            <a:ext cx="1980000" cy="1485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G:\Collections and Research\Aquatic Zoology\Research\Monika_softcorals\PROJECTS\WAMSI\IMG_235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70" r="17516" b="23958"/>
          <a:stretch/>
        </p:blipFill>
        <p:spPr bwMode="auto">
          <a:xfrm rot="16200000">
            <a:off x="513445" y="4422498"/>
            <a:ext cx="1877292" cy="150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941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Solenocaulon</a:t>
            </a:r>
            <a:r>
              <a:rPr lang="en-US" sz="2400" i="1" dirty="0" smtClean="0"/>
              <a:t> </a:t>
            </a:r>
            <a:r>
              <a:rPr lang="en-US" sz="2400" dirty="0" smtClean="0"/>
              <a:t>cf. </a:t>
            </a:r>
            <a:r>
              <a:rPr lang="en-US" sz="2400" i="1" dirty="0" smtClean="0"/>
              <a:t>simplex </a:t>
            </a:r>
            <a:r>
              <a:rPr lang="en-US" sz="2400" dirty="0" err="1" smtClean="0"/>
              <a:t>Brundin</a:t>
            </a:r>
            <a:r>
              <a:rPr lang="en-US" sz="2400" dirty="0" smtClean="0"/>
              <a:t>, 1896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85018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SCLERAXONIA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ANTHOTHELIDAE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Solenocaulon</a:t>
            </a:r>
            <a:endParaRPr lang="en-US" sz="1400" b="1" dirty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Z92084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 fontScale="92500" lnSpcReduction="10000"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tree-like, hollow, cylindrical stem without branching, but with big openings from which small, shovel-like flattened branches radiate. </a:t>
            </a:r>
            <a:r>
              <a:rPr lang="en-AU" sz="1400" dirty="0">
                <a:solidFill>
                  <a:schemeClr val="tx1"/>
                </a:solidFill>
              </a:rPr>
              <a:t>B</a:t>
            </a:r>
            <a:r>
              <a:rPr lang="en-AU" sz="1400" dirty="0" smtClean="0">
                <a:solidFill>
                  <a:schemeClr val="tx1"/>
                </a:solidFill>
              </a:rPr>
              <a:t>ranches open with polyps densely arranged at the tips and back side. Polyps also in groups on the stem.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long spindles with smaller spiky spindles </a:t>
            </a:r>
            <a:r>
              <a:rPr lang="en-US" sz="1400" dirty="0">
                <a:solidFill>
                  <a:schemeClr val="tx1"/>
                </a:solidFill>
              </a:rPr>
              <a:t>in the cortex and long needle-like forms in the </a:t>
            </a:r>
            <a:r>
              <a:rPr lang="en-US" sz="1400" dirty="0" smtClean="0">
                <a:solidFill>
                  <a:schemeClr val="tx1"/>
                </a:solidFill>
              </a:rPr>
              <a:t>medulla.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grey. Sclerites colourless.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20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Rare, muddy environments.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6" name="Picture 2" descr="H:\WAMSI\2017\Solenocaulon cf. simplex\P112040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95" b="8302"/>
          <a:stretch/>
        </p:blipFill>
        <p:spPr bwMode="auto">
          <a:xfrm rot="5400000">
            <a:off x="354608" y="2140728"/>
            <a:ext cx="1980000" cy="128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:\WAMSI\2017\Solenocaulon cf. simplex\P112041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80" b="9427"/>
          <a:stretch/>
        </p:blipFill>
        <p:spPr bwMode="auto">
          <a:xfrm rot="5400000">
            <a:off x="1649307" y="2194998"/>
            <a:ext cx="1980000" cy="117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:\WAMSI\2017\Solenocaulon cf. simplex\IMG_240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0" r="12912"/>
          <a:stretch/>
        </p:blipFill>
        <p:spPr bwMode="auto">
          <a:xfrm>
            <a:off x="2504728" y="4238456"/>
            <a:ext cx="188976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:\WAMSI\2017\Solenocaulon cf. simplex\IMG_240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686"/>
          <a:stretch/>
        </p:blipFill>
        <p:spPr bwMode="auto">
          <a:xfrm>
            <a:off x="704527" y="4238456"/>
            <a:ext cx="169774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957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Subergorgia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suberosa</a:t>
            </a:r>
            <a:r>
              <a:rPr lang="en-US" sz="2400" i="1" dirty="0" smtClean="0"/>
              <a:t> </a:t>
            </a:r>
            <a:r>
              <a:rPr lang="en-US" sz="2400" dirty="0" smtClean="0"/>
              <a:t>(Pallas, 1766)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65968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SCLERAXONIA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SUBERGORGIIDAE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Subergorgia</a:t>
            </a:r>
            <a:endParaRPr lang="en-US" sz="1400" b="1" dirty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Z92181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2945953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bushy</a:t>
            </a:r>
            <a:r>
              <a:rPr lang="en-AU" sz="1400" dirty="0">
                <a:solidFill>
                  <a:schemeClr val="tx1"/>
                </a:solidFill>
              </a:rPr>
              <a:t>, </a:t>
            </a:r>
            <a:r>
              <a:rPr lang="en-AU" sz="1400" dirty="0" smtClean="0">
                <a:solidFill>
                  <a:schemeClr val="tx1"/>
                </a:solidFill>
              </a:rPr>
              <a:t>dichotomously branched, branches with furrows on one side.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small warty spindles and fused medulla sclerites.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red brown. Sclerites colourless and orange.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50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Generally common.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7" name="Picture 2" descr="G:\Collections and Research\Aquatic Zoology\Research\Monika_softcorals\PROJECTS\WAMSI\Subergorgia suberosa\Z67007_deck_a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60" y="1790808"/>
            <a:ext cx="110292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G:\Collections and Research\Aquatic Zoology\Research\Monika_softcorals\PROJECTS\WAMSI\Subergorgia suberosa\#147_subergorgia_Z67108cf_a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776" y="1790808"/>
            <a:ext cx="148493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G:\Collections and Research\Aquatic Zoology\Research\Monika_softcorals\PROJECTS\WAMSI\Subergorgia suberosa\Z66960_deck_d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56" b="19186"/>
          <a:stretch/>
        </p:blipFill>
        <p:spPr bwMode="auto">
          <a:xfrm rot="16200000">
            <a:off x="1508288" y="2490072"/>
            <a:ext cx="1980000" cy="58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G:\Collections and Research\Aquatic Zoology\Research\Monika_softcorals\PROJECTS\WAMSI\Subergorgia suberosa\Z66960_sclerite_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4209091"/>
            <a:ext cx="263978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684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001125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Annella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reticulata</a:t>
            </a:r>
            <a:r>
              <a:rPr lang="en-US" sz="2400" i="1" dirty="0" smtClean="0"/>
              <a:t> </a:t>
            </a:r>
            <a:r>
              <a:rPr lang="en-AU" sz="2400" dirty="0" smtClean="0"/>
              <a:t>(</a:t>
            </a:r>
            <a:r>
              <a:rPr lang="en-AU" sz="2400" dirty="0"/>
              <a:t>Ellis &amp; Solander, 1786)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SCLERAXONIA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SUBERGORGIIDAE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Annella</a:t>
            </a:r>
            <a:endParaRPr lang="en-US" sz="1400" b="1" dirty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Z92165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32669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reticulate fan, polygonal mesh.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warty spindles and small double wheels, fused medulla sclerites.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brown.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20 cm (can reach up to 2 m).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Generally common in current-swept environments.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5122" name="Picture 2" descr="H:\WAMSI\2017\Annella reticulata\P201041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30" b="10021"/>
          <a:stretch/>
        </p:blipFill>
        <p:spPr bwMode="auto">
          <a:xfrm rot="16200000" flipV="1">
            <a:off x="288237" y="2192372"/>
            <a:ext cx="1980000" cy="1176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H:\WAMSI\2017\Annella reticulata\P20104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646748" y="2038307"/>
            <a:ext cx="1980000" cy="14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:\WAMSI\2017\Annella reticulata\IMG_240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4221088"/>
            <a:ext cx="263978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:\4_MEGATABLE_ID_ALL\Softies_Kimberley&amp;Ningaloo_ALL WA\Subergorgiidae\Annella reticulata_5005\G334243_undw_b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2"/>
          <a:stretch/>
        </p:blipFill>
        <p:spPr bwMode="auto">
          <a:xfrm>
            <a:off x="3408592" y="1790805"/>
            <a:ext cx="1408941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720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4107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Melithaea</a:t>
            </a:r>
            <a:r>
              <a:rPr lang="en-US" sz="2400" i="1" dirty="0" smtClean="0"/>
              <a:t> spp.</a:t>
            </a:r>
            <a:endParaRPr lang="en-AU" sz="2400" i="1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SCLERAXONIA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MELITHAEIDAE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Melithaea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Z92082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402335"/>
          </a:xfrm>
        </p:spPr>
        <p:txBody>
          <a:bodyPr anchor="t" anchorCtr="0">
            <a:normAutofit fontScale="92500" lnSpcReduction="20000"/>
          </a:bodyPr>
          <a:lstStyle/>
          <a:p>
            <a:pPr algn="l"/>
            <a:r>
              <a:rPr lang="en-US" sz="15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tx1"/>
                </a:solidFill>
              </a:rPr>
              <a:t>Growth form: </a:t>
            </a:r>
            <a:r>
              <a:rPr lang="en-AU" sz="1500" dirty="0" smtClean="0">
                <a:solidFill>
                  <a:schemeClr val="tx1"/>
                </a:solidFill>
              </a:rPr>
              <a:t>fans, </a:t>
            </a:r>
            <a:r>
              <a:rPr lang="en-AU" sz="1500" dirty="0">
                <a:solidFill>
                  <a:schemeClr val="tx1"/>
                </a:solidFill>
              </a:rPr>
              <a:t>sometimes net-like, in </a:t>
            </a:r>
            <a:r>
              <a:rPr lang="en-AU" sz="1500" dirty="0" smtClean="0">
                <a:solidFill>
                  <a:schemeClr val="tx1"/>
                </a:solidFill>
              </a:rPr>
              <a:t>one plane, dichotomously branched, segmented axis with swollen nodes at branching points.</a:t>
            </a:r>
            <a:endParaRPr lang="en-AU" sz="15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tx1"/>
                </a:solidFill>
              </a:rPr>
              <a:t>Sclerites: capstans, knobbed clubs with or without leafy processes, smooth rods in the axis.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tx1"/>
                </a:solidFill>
              </a:rPr>
              <a:t>Colour: colonies have various </a:t>
            </a:r>
            <a:r>
              <a:rPr lang="en-US" sz="1500" dirty="0" err="1" smtClean="0">
                <a:solidFill>
                  <a:schemeClr val="tx1"/>
                </a:solidFill>
              </a:rPr>
              <a:t>colours</a:t>
            </a:r>
            <a:r>
              <a:rPr lang="en-US" sz="1500" dirty="0" smtClean="0">
                <a:solidFill>
                  <a:schemeClr val="tx1"/>
                </a:solidFill>
              </a:rPr>
              <a:t>, often bright yellow, orange, red, purple. </a:t>
            </a:r>
            <a:r>
              <a:rPr lang="en-US" sz="1500" dirty="0" err="1">
                <a:solidFill>
                  <a:schemeClr val="tx1"/>
                </a:solidFill>
              </a:rPr>
              <a:t>S</a:t>
            </a:r>
            <a:r>
              <a:rPr lang="en-US" sz="1500" dirty="0" err="1" smtClean="0">
                <a:solidFill>
                  <a:schemeClr val="tx1"/>
                </a:solidFill>
              </a:rPr>
              <a:t>clerites</a:t>
            </a:r>
            <a:r>
              <a:rPr lang="en-US" sz="1500" dirty="0" smtClean="0">
                <a:solidFill>
                  <a:schemeClr val="tx1"/>
                </a:solidFill>
              </a:rPr>
              <a:t> in the polyps </a:t>
            </a:r>
            <a:r>
              <a:rPr lang="en-US" sz="1500" dirty="0">
                <a:solidFill>
                  <a:schemeClr val="tx1"/>
                </a:solidFill>
              </a:rPr>
              <a:t>often have </a:t>
            </a:r>
            <a:r>
              <a:rPr lang="en-US" sz="1500" dirty="0" smtClean="0">
                <a:solidFill>
                  <a:schemeClr val="tx1"/>
                </a:solidFill>
              </a:rPr>
              <a:t>a different </a:t>
            </a:r>
            <a:r>
              <a:rPr lang="en-US" sz="1500" dirty="0" err="1" smtClean="0">
                <a:solidFill>
                  <a:schemeClr val="tx1"/>
                </a:solidFill>
              </a:rPr>
              <a:t>colour</a:t>
            </a:r>
            <a:r>
              <a:rPr lang="en-US" sz="1500" dirty="0" smtClean="0">
                <a:solidFill>
                  <a:schemeClr val="tx1"/>
                </a:solidFill>
              </a:rPr>
              <a:t> to the sclerites in the branches.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tx1"/>
                </a:solidFill>
              </a:rPr>
              <a:t>Size: 5 cm to 2 m.</a:t>
            </a:r>
          </a:p>
          <a:p>
            <a:pPr algn="l"/>
            <a:endParaRPr lang="en-US" sz="1500" dirty="0" smtClean="0">
              <a:solidFill>
                <a:schemeClr val="tx1"/>
              </a:solidFill>
            </a:endParaRPr>
          </a:p>
          <a:p>
            <a:pPr algn="l"/>
            <a:r>
              <a:rPr lang="en-US" sz="15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tx1"/>
                </a:solidFill>
              </a:rPr>
              <a:t>Common.</a:t>
            </a:r>
          </a:p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3074" name="Picture 2" descr="E:\MonikaB (dcawpfp01users$wam)\4_MEGATABLE_ID_ALL\Softies_Kimberley&amp;Ningaloo_ALL WA\Melithaeidae\Melithaeidae_Ashmore\Melithaea\OC43_Melithaea_red fan\Z67152\Z67152_sclerite_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03" y="4226189"/>
            <a:ext cx="263978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MonikaB (dcawpfp01users$wam)\4_MEGATABLE_ID_ALL\Softies_Kimberley&amp;Ningaloo_ALL WA\Melithaeidae\Melithaeidae_Ashmore\Melithaea\OC43_Melithaea_red fan\Z67152\Z67152_UW_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672" y="1790810"/>
            <a:ext cx="2640121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:\MonikaB (dcawpfp01users$wam)\4_MEGATABLE_ID_ALL\Softies_Kimberley&amp;Ningaloo_ALL WA\Melithaeidae\Melithaea\Melithaea_5510\G330997_deck_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44"/>
          <a:stretch/>
        </p:blipFill>
        <p:spPr bwMode="auto">
          <a:xfrm rot="5400000">
            <a:off x="307443" y="2187894"/>
            <a:ext cx="1980000" cy="118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969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3"/>
          <a:stretch/>
        </p:blipFill>
        <p:spPr bwMode="auto">
          <a:xfrm>
            <a:off x="2341725" y="1790808"/>
            <a:ext cx="2509950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>
                <a:latin typeface="+mn-lt"/>
              </a:rPr>
              <a:t>Parisis</a:t>
            </a:r>
            <a:r>
              <a:rPr lang="en-US" sz="2400" i="1" dirty="0">
                <a:latin typeface="+mn-lt"/>
              </a:rPr>
              <a:t> </a:t>
            </a:r>
            <a:r>
              <a:rPr lang="en-US" sz="2400" i="1" dirty="0" err="1">
                <a:latin typeface="+mn-lt"/>
              </a:rPr>
              <a:t>fructicosa</a:t>
            </a:r>
            <a:r>
              <a:rPr lang="en-US" sz="2400" i="1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Verrill</a:t>
            </a:r>
            <a:r>
              <a:rPr lang="en-US" sz="2400" dirty="0">
                <a:latin typeface="+mn-lt"/>
              </a:rPr>
              <a:t>, 1864</a:t>
            </a:r>
            <a:endParaRPr lang="en-AU" sz="2400" dirty="0">
              <a:latin typeface="+mn-lt"/>
            </a:endParaRP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SCLERAXONIA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PARISIDIDAE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Parisis</a:t>
            </a:r>
            <a:endParaRPr lang="en-US" sz="1400" b="1" dirty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Z96376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68960"/>
            <a:ext cx="3600450" cy="3384550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bushy, but branched in one plane. Axis with grooved nodes and internodes.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larger plate-like sclerites and smaller irregular forms.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white </a:t>
            </a:r>
            <a:r>
              <a:rPr lang="en-US" sz="1400" dirty="0">
                <a:solidFill>
                  <a:schemeClr val="tx1"/>
                </a:solidFill>
              </a:rPr>
              <a:t>with nodes </a:t>
            </a:r>
            <a:r>
              <a:rPr lang="en-US" sz="1400" dirty="0" smtClean="0">
                <a:solidFill>
                  <a:schemeClr val="tx1"/>
                </a:solidFill>
              </a:rPr>
              <a:t>brown and internodes </a:t>
            </a:r>
            <a:r>
              <a:rPr lang="en-US" sz="1400" dirty="0">
                <a:solidFill>
                  <a:schemeClr val="tx1"/>
                </a:solidFill>
              </a:rPr>
              <a:t>white. </a:t>
            </a:r>
            <a:r>
              <a:rPr lang="en-US" sz="1400" dirty="0" smtClean="0">
                <a:solidFill>
                  <a:schemeClr val="tx1"/>
                </a:solidFill>
              </a:rPr>
              <a:t>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 Size: 20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Rare in shallow water, often encrusted with sponges.</a:t>
            </a:r>
          </a:p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2" name="Picture 2" descr="G:\Collections and Research\Aquatic Zoology\Research\Monika_softcorals\PROJECTS\WAMSI\Parisis fructicosa\PB14019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2" r="8754"/>
          <a:stretch/>
        </p:blipFill>
        <p:spPr bwMode="auto">
          <a:xfrm>
            <a:off x="706928" y="1790808"/>
            <a:ext cx="177437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Collections and Research\Aquatic Zoology\Research\Monika_softcorals\PROJECTS\WAMSI\Parisis fructicosa\IMG_217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28" y="4256872"/>
            <a:ext cx="263978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090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07415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Acanthogorgia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 1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85018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ACANTHOGORGIIDAE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Acanthogorgia</a:t>
            </a:r>
            <a:endParaRPr lang="en-US" sz="1400" b="1" dirty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Z90201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26618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fan-like, in one plane with thin surface tissue.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spindles with small warts. Polyps: large boomerang-shaped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 smtClean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yellowish polyps and black axis.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up to 25 cm.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Not very abundant.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2050" name="Picture 2" descr="G:\Collections and Research\Aquatic Zoology\Research\Monika_softcorals\PROJECTS\WAMSI\Acanthogorgia 1\PC0103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1790725"/>
            <a:ext cx="263989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9" r="37851"/>
          <a:stretch/>
        </p:blipFill>
        <p:spPr bwMode="auto">
          <a:xfrm>
            <a:off x="3491136" y="1790808"/>
            <a:ext cx="1328400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G:\Collections and Research\Aquatic Zoology\Research\Monika_softcorals\PROJECTS\WAMSI\Acanthogorgia 1\IMG_233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6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53" r="18683"/>
          <a:stretch/>
        </p:blipFill>
        <p:spPr bwMode="auto">
          <a:xfrm>
            <a:off x="704528" y="4221088"/>
            <a:ext cx="156972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G:\Collections and Research\Aquatic Zoology\Research\Monika_softcorals\PROJECTS\WAMSI\Acanthogorgia 1\IMG_2336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921" r="12310"/>
          <a:stretch/>
        </p:blipFill>
        <p:spPr bwMode="auto">
          <a:xfrm>
            <a:off x="2344356" y="4221088"/>
            <a:ext cx="200013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866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Acanthogorgia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 2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ACANTHOGORGIIDAE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Acanthogorgia</a:t>
            </a:r>
            <a:endParaRPr lang="en-US" sz="1400" b="1" dirty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Z92000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83768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fan-like, in one plane with thin surface tissue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spindles with small warts. Polyp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>
                <a:solidFill>
                  <a:schemeClr val="tx1"/>
                </a:solidFill>
              </a:rPr>
              <a:t>: curved and boomerang-shaped.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light brown polyps and black axis.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</a:t>
            </a:r>
            <a:r>
              <a:rPr lang="en-US" sz="1400" dirty="0">
                <a:solidFill>
                  <a:schemeClr val="tx1"/>
                </a:solidFill>
              </a:rPr>
              <a:t>1</a:t>
            </a:r>
            <a:r>
              <a:rPr lang="en-US" sz="1400" dirty="0" smtClean="0">
                <a:solidFill>
                  <a:schemeClr val="tx1"/>
                </a:solidFill>
              </a:rPr>
              <a:t>5 cm.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Not very abundant.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6146" name="Picture 2" descr="H:\WAMSI\2017\Acanthogorgia sp. 2\P201043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6" r="6982"/>
          <a:stretch/>
        </p:blipFill>
        <p:spPr bwMode="auto">
          <a:xfrm>
            <a:off x="648679" y="1779174"/>
            <a:ext cx="1271633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H:\WAMSI\2017\Acanthogorgia sp. 2\P20104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567" y="1779174"/>
            <a:ext cx="1485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:\WAMSI\2017\Acanthogorgia sp. 2\P201044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43"/>
          <a:stretch/>
        </p:blipFill>
        <p:spPr bwMode="auto">
          <a:xfrm>
            <a:off x="3504810" y="1779174"/>
            <a:ext cx="134477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H:\WAMSI\2017\Acanthogorgia sp. 2\IMG_242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65" y="4216876"/>
            <a:ext cx="2640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671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Acanthogorgia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 </a:t>
            </a:r>
            <a:r>
              <a:rPr lang="en-US" sz="2400" dirty="0"/>
              <a:t>3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85018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ACANTHOGORGIIDAE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Acanthogorgia</a:t>
            </a:r>
            <a:endParaRPr lang="en-US" sz="1400" b="1" dirty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Z92206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fan-like, in one plane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spindles with small warts. Polyp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>
                <a:solidFill>
                  <a:schemeClr val="tx1"/>
                </a:solidFill>
              </a:rPr>
              <a:t>: large and boomerang-shaped. Spindles at the top of the polyp are very long and form a spiny ‘crown’.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black with black axis.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up to 25 cm.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Not very abundant.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7171" name="Picture 3" descr="H:\WAMSI\2017\Acanthogorgia sp. 3\P201044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4" r="13935"/>
          <a:stretch/>
        </p:blipFill>
        <p:spPr bwMode="auto">
          <a:xfrm>
            <a:off x="704528" y="1790808"/>
            <a:ext cx="11049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:\WAMSI\2017\Acanthogorgia sp. 3\P20104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656" y="1790808"/>
            <a:ext cx="2640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H:\WAMSI\2017\Acanthogorgia sp. 3\IMG_242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08" r="31185"/>
          <a:stretch/>
        </p:blipFill>
        <p:spPr bwMode="auto">
          <a:xfrm>
            <a:off x="704528" y="4221088"/>
            <a:ext cx="911883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:\WAMSI\2017\Acanthogorgia sp. 3\IMG_242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672"/>
          <a:stretch/>
        </p:blipFill>
        <p:spPr bwMode="auto">
          <a:xfrm>
            <a:off x="1712640" y="4221088"/>
            <a:ext cx="125226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H:\WAMSI\2017\Acanthogorgia sp. 3\IMG_2430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658" r="31345"/>
          <a:stretch/>
        </p:blipFill>
        <p:spPr bwMode="auto">
          <a:xfrm>
            <a:off x="3086100" y="4221088"/>
            <a:ext cx="57912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448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161462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Acanthogorgia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 4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ACANTHOGORGIIDAE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Acanthogorgia</a:t>
            </a:r>
            <a:endParaRPr lang="en-US" sz="1400" b="1" dirty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Z91985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40335"/>
            <a:ext cx="3600450" cy="3240087"/>
          </a:xfrm>
        </p:spPr>
        <p:txBody>
          <a:bodyPr anchor="t" anchorCtr="0">
            <a:normAutofit lnSpcReduction="10000"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fan-like, in one plane with thin surface tissue.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spindles with small warts. Polyp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>
                <a:solidFill>
                  <a:schemeClr val="tx1"/>
                </a:solidFill>
              </a:rPr>
              <a:t>: boomerang-shaped often with a smooth and a </a:t>
            </a:r>
            <a:r>
              <a:rPr lang="en-US" sz="1400" dirty="0">
                <a:solidFill>
                  <a:schemeClr val="tx1"/>
                </a:solidFill>
              </a:rPr>
              <a:t>spiny </a:t>
            </a:r>
            <a:r>
              <a:rPr lang="en-US" sz="1400" dirty="0" smtClean="0">
                <a:solidFill>
                  <a:schemeClr val="tx1"/>
                </a:solidFill>
              </a:rPr>
              <a:t>part - </a:t>
            </a:r>
            <a:r>
              <a:rPr lang="en-US" sz="1400" dirty="0">
                <a:solidFill>
                  <a:schemeClr val="tx1"/>
                </a:solidFill>
              </a:rPr>
              <a:t>spindles at the top of the polyp are very long and form a spiny ‘crown</a:t>
            </a:r>
            <a:r>
              <a:rPr lang="en-US" sz="1400" dirty="0" smtClean="0">
                <a:solidFill>
                  <a:schemeClr val="tx1"/>
                </a:solidFill>
              </a:rPr>
              <a:t>’.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light brown with brown axis. Polyps white.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5 cm.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Not very abundant.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8194" name="Picture 2" descr="H:\WAMSI\2017\Acanthogorgia sp. 4\P201044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1" r="30888"/>
          <a:stretch/>
        </p:blipFill>
        <p:spPr bwMode="auto">
          <a:xfrm>
            <a:off x="704354" y="1790808"/>
            <a:ext cx="157162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H:\WAMSI\2017\Acanthogorgia sp. 4\P201045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5"/>
          <a:stretch/>
        </p:blipFill>
        <p:spPr bwMode="auto">
          <a:xfrm>
            <a:off x="2305696" y="1790808"/>
            <a:ext cx="2513954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:\WAMSI\2017\Acanthogorgia sp. 4\IMG_24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54" y="4221088"/>
            <a:ext cx="1485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H:\WAMSI\2017\Acanthogorgia sp. 4\IMG_243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779" y="4221088"/>
            <a:ext cx="263978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890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001125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Acanthogorgia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 </a:t>
            </a:r>
            <a:r>
              <a:rPr lang="en-US" sz="2400" dirty="0"/>
              <a:t>5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ACANTHOGORGIIDAE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Acanthogorgia</a:t>
            </a:r>
            <a:endParaRPr lang="en-US" sz="1400" b="1" dirty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Z91995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296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fan-like, in one plane with thin surface tissue.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spindles with small warts. Polyp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/>
              <a:t>: </a:t>
            </a:r>
            <a:r>
              <a:rPr lang="en-US" sz="1400" dirty="0" smtClean="0">
                <a:solidFill>
                  <a:schemeClr val="tx1"/>
                </a:solidFill>
              </a:rPr>
              <a:t>massive, boomerang-shaped.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light brown with black axis.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up to 25 cm.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Uncommon.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9218" name="Picture 2" descr="H:\WAMSI\2017\Acanthogorgia sp. 5\P201045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4" t="3695" r="6379"/>
          <a:stretch/>
        </p:blipFill>
        <p:spPr bwMode="auto">
          <a:xfrm>
            <a:off x="704528" y="1790808"/>
            <a:ext cx="221546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H:\WAMSI\2017\Acanthogorgia sp. 5\P20104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784" y="1790808"/>
            <a:ext cx="1485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H:\WAMSI\2017\Acanthogorgia sp. 5\IMG_243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4548" y="4221088"/>
            <a:ext cx="1485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H:\WAMSI\2017\Acanthogorgia sp. 5\IMG_243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37" r="6671"/>
          <a:stretch/>
        </p:blipFill>
        <p:spPr bwMode="auto">
          <a:xfrm>
            <a:off x="2288704" y="4221088"/>
            <a:ext cx="2286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304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27199" y="710208"/>
            <a:ext cx="9148762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Anthogorgia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 2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56443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ACANTHOGORGIIDAE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Acanthogorgia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Z90200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22492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fan-like, in one plane.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</a:t>
            </a:r>
            <a:r>
              <a:rPr lang="en-US" sz="1400" dirty="0" err="1" smtClean="0">
                <a:solidFill>
                  <a:schemeClr val="tx1"/>
                </a:solidFill>
              </a:rPr>
              <a:t>warted</a:t>
            </a:r>
            <a:r>
              <a:rPr lang="en-US" sz="1400" dirty="0" smtClean="0">
                <a:solidFill>
                  <a:schemeClr val="tx1"/>
                </a:solidFill>
              </a:rPr>
              <a:t> spindles.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cream with black axis.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up to 10 cm.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Rare.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3074" name="Picture 2" descr="G:\Collections and Research\Aquatic Zoology\Research\Monika_softcorals\PROJECTS\WAMSI\Anthogorgia 1\PC0103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28" r="29269"/>
          <a:stretch/>
        </p:blipFill>
        <p:spPr bwMode="auto">
          <a:xfrm>
            <a:off x="706334" y="1790807"/>
            <a:ext cx="12065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8" b="28915"/>
          <a:stretch/>
        </p:blipFill>
        <p:spPr bwMode="auto">
          <a:xfrm rot="16200000">
            <a:off x="1384960" y="2393458"/>
            <a:ext cx="1980000" cy="774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G:\Collections and Research\Aquatic Zoology\Research\Monika_softcorals\PROJECTS\WAMSI\Anthogorgia 1\IMG_233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751" r="8393"/>
          <a:stretch/>
        </p:blipFill>
        <p:spPr bwMode="auto">
          <a:xfrm>
            <a:off x="3008784" y="4242936"/>
            <a:ext cx="11049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Collections and Research\Aquatic Zoology\Research\Monika_softcorals\PROJECTS\WAMSI\Anthogorgia 1\IMG_233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15" r="11773"/>
          <a:stretch/>
        </p:blipFill>
        <p:spPr bwMode="auto">
          <a:xfrm>
            <a:off x="706334" y="4249812"/>
            <a:ext cx="22098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926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Muricella</a:t>
            </a:r>
            <a:r>
              <a:rPr lang="en-US" sz="2400" i="1" dirty="0" smtClean="0"/>
              <a:t> </a:t>
            </a:r>
            <a:r>
              <a:rPr lang="en-US" sz="2400" dirty="0" smtClean="0"/>
              <a:t>sp. 1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ACANTHOGORGIIDAE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Muricella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Z91416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fan-like nets, in one plane.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small capstans and large </a:t>
            </a:r>
            <a:r>
              <a:rPr lang="en-US" sz="1400" dirty="0" err="1" smtClean="0">
                <a:solidFill>
                  <a:schemeClr val="tx1"/>
                </a:solidFill>
              </a:rPr>
              <a:t>warted</a:t>
            </a:r>
            <a:r>
              <a:rPr lang="en-US" sz="1400" dirty="0" smtClean="0">
                <a:solidFill>
                  <a:schemeClr val="tx1"/>
                </a:solidFill>
              </a:rPr>
              <a:t> spindles.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brown with black axis.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up to 10 cm (may reach over 1 m).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Rare.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6" name="Picture 2" descr="H:\WAMSI\2017\Muricella sp. 1\P206053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0" r="18161"/>
          <a:stretch/>
        </p:blipFill>
        <p:spPr bwMode="auto">
          <a:xfrm>
            <a:off x="704528" y="1775568"/>
            <a:ext cx="1630197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:\WAMSI\2017\Muricella sp. 1\P20605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861" y="1757024"/>
            <a:ext cx="1485059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:\WAMSI\2017\Muricella sp. 1\IMG_247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84" r="23827"/>
          <a:stretch/>
        </p:blipFill>
        <p:spPr bwMode="auto">
          <a:xfrm>
            <a:off x="704528" y="4235400"/>
            <a:ext cx="1615441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:\WAMSI\2017\Muricella sp. 1\IMG_247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52" r="44939"/>
          <a:stretch/>
        </p:blipFill>
        <p:spPr bwMode="auto">
          <a:xfrm>
            <a:off x="2382861" y="4235400"/>
            <a:ext cx="10668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591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01636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Euplexaura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erecta</a:t>
            </a:r>
            <a:r>
              <a:rPr lang="en-US" sz="2400" i="1" dirty="0" smtClean="0"/>
              <a:t> </a:t>
            </a:r>
            <a:r>
              <a:rPr lang="en-US" sz="2400" dirty="0" smtClean="0"/>
              <a:t>Kückenthal,1908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Euplexaura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Z96277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79576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fan in one plane with slightly swollen branch tips.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spindles, ovals, and sub-spheroidal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grey.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up to 30 cm.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Abundant.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2" t="28401" r="7114" b="3867"/>
          <a:stretch/>
        </p:blipFill>
        <p:spPr bwMode="auto">
          <a:xfrm rot="16200000">
            <a:off x="260066" y="4649021"/>
            <a:ext cx="1980000" cy="1124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065" b="4346"/>
          <a:stretch/>
        </p:blipFill>
        <p:spPr bwMode="auto">
          <a:xfrm rot="5400000" flipV="1">
            <a:off x="1602867" y="4605251"/>
            <a:ext cx="1980000" cy="1211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6" r="5678" b="23473"/>
          <a:stretch/>
        </p:blipFill>
        <p:spPr bwMode="auto">
          <a:xfrm rot="16200000">
            <a:off x="3227533" y="4304702"/>
            <a:ext cx="1682472" cy="1515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00" y="1790808"/>
            <a:ext cx="2639896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80"/>
          <a:stretch/>
        </p:blipFill>
        <p:spPr bwMode="auto">
          <a:xfrm>
            <a:off x="3424084" y="1790808"/>
            <a:ext cx="1402306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205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25393" y="710208"/>
            <a:ext cx="9161462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Euplexaura</a:t>
            </a:r>
            <a:r>
              <a:rPr lang="en-US" sz="2400" i="1" dirty="0" smtClean="0"/>
              <a:t> sp. 2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Euplexaura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Z91991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74243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fan in one plane, smooth surface.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spindles, ovals and sub-spheroidal sclerites.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brown.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</a:t>
            </a:r>
            <a:r>
              <a:rPr lang="en-US" sz="1400" dirty="0">
                <a:solidFill>
                  <a:schemeClr val="tx1"/>
                </a:solidFill>
              </a:rPr>
              <a:t>1</a:t>
            </a:r>
            <a:r>
              <a:rPr lang="en-US" sz="1400" dirty="0" smtClean="0">
                <a:solidFill>
                  <a:schemeClr val="tx1"/>
                </a:solidFill>
              </a:rPr>
              <a:t>0 cm.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Generally abundant.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1266" name="Picture 2" descr="H:\WAMSI\2017\Euplexaura sp. 2\P201041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7" b="16109"/>
          <a:stretch/>
        </p:blipFill>
        <p:spPr bwMode="auto">
          <a:xfrm>
            <a:off x="704528" y="1790808"/>
            <a:ext cx="191973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H:\WAMSI\2017\Euplexaura sp. 2\P20104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473283" y="2038278"/>
            <a:ext cx="1980000" cy="1485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:\WAMSI\2017\Euplexaura sp. 2\IMG_24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680" y="4244652"/>
            <a:ext cx="2640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H:\WAMSI\2017\Euplexaura sp. 2\IMG_241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94"/>
          <a:stretch/>
        </p:blipFill>
        <p:spPr bwMode="auto">
          <a:xfrm>
            <a:off x="704528" y="4243536"/>
            <a:ext cx="131477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469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25739" y="704528"/>
            <a:ext cx="9153525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Bebryce</a:t>
            </a:r>
            <a:r>
              <a:rPr lang="en-US" sz="2400" i="1" dirty="0" smtClean="0"/>
              <a:t>  </a:t>
            </a:r>
            <a:r>
              <a:rPr lang="en-US" sz="2400" dirty="0" smtClean="0"/>
              <a:t>sp. 1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1892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Bebryce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Z92113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32669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bushy, velvety surface.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rosettes, spiny clubs, crosses. Polyp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>
                <a:solidFill>
                  <a:schemeClr val="tx1"/>
                </a:solidFill>
              </a:rPr>
              <a:t>: </a:t>
            </a:r>
            <a:r>
              <a:rPr lang="en-US" sz="1400" dirty="0">
                <a:solidFill>
                  <a:schemeClr val="tx1"/>
                </a:solidFill>
              </a:rPr>
              <a:t>curved and </a:t>
            </a:r>
            <a:r>
              <a:rPr lang="en-US" sz="1400" dirty="0" smtClean="0">
                <a:solidFill>
                  <a:schemeClr val="tx1"/>
                </a:solidFill>
              </a:rPr>
              <a:t>bow-shaped spindles.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grey.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</a:t>
            </a:r>
            <a:r>
              <a:rPr lang="en-US" sz="1400" dirty="0">
                <a:solidFill>
                  <a:schemeClr val="tx1"/>
                </a:solidFill>
              </a:rPr>
              <a:t>1</a:t>
            </a:r>
            <a:r>
              <a:rPr lang="en-US" sz="1400" dirty="0" smtClean="0">
                <a:solidFill>
                  <a:schemeClr val="tx1"/>
                </a:solidFill>
              </a:rPr>
              <a:t>0 cm.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Uncommon, often overgrown by encrusting sponges.</a:t>
            </a: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2290" name="Picture 2" descr="H:\WAMSI\2017\Bebryce sp. 1\P201042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8" r="17242"/>
          <a:stretch/>
        </p:blipFill>
        <p:spPr bwMode="auto">
          <a:xfrm>
            <a:off x="704528" y="1790808"/>
            <a:ext cx="1070667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H:\WAMSI\2017\Bebryce sp. 1\P20104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656" y="1790808"/>
            <a:ext cx="2640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:\WAMSI\2017\Bebryce sp. 1\IMG_241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0" r="18317"/>
          <a:stretch/>
        </p:blipFill>
        <p:spPr bwMode="auto">
          <a:xfrm>
            <a:off x="726644" y="4221088"/>
            <a:ext cx="177546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H:\WAMSI\2017\Bebryce sp. 1\IMG_241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6" r="10447"/>
          <a:stretch/>
        </p:blipFill>
        <p:spPr bwMode="auto">
          <a:xfrm>
            <a:off x="2558038" y="4221088"/>
            <a:ext cx="174498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922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44765" y="701636"/>
            <a:ext cx="907415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Echinomuricea</a:t>
            </a:r>
            <a:r>
              <a:rPr lang="en-US" sz="2400" i="1" dirty="0" smtClean="0"/>
              <a:t> </a:t>
            </a:r>
            <a:r>
              <a:rPr lang="en-US" sz="2400" dirty="0" smtClean="0"/>
              <a:t>cf. </a:t>
            </a:r>
            <a:r>
              <a:rPr lang="en-US" sz="2400" i="1" dirty="0" err="1" smtClean="0"/>
              <a:t>indomalaccensis</a:t>
            </a:r>
            <a:r>
              <a:rPr lang="en-US" sz="2400" dirty="0" smtClean="0"/>
              <a:t> Ridley 1884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8082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Echinomuricea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Z90194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2984607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colonies with </a:t>
            </a:r>
            <a:r>
              <a:rPr lang="en-AU" sz="1400" dirty="0" smtClean="0">
                <a:solidFill>
                  <a:schemeClr val="tx1"/>
                </a:solidFill>
              </a:rPr>
              <a:t>whip-like branches in one plane. 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</a:t>
            </a:r>
            <a:r>
              <a:rPr lang="en-US" sz="1400" dirty="0" err="1">
                <a:solidFill>
                  <a:schemeClr val="tx1"/>
                </a:solidFill>
              </a:rPr>
              <a:t>thornscales</a:t>
            </a:r>
            <a:r>
              <a:rPr lang="en-US" sz="1400" dirty="0">
                <a:solidFill>
                  <a:schemeClr val="tx1"/>
                </a:solidFill>
              </a:rPr>
              <a:t> with </a:t>
            </a:r>
            <a:r>
              <a:rPr lang="en-US" sz="1400" dirty="0" smtClean="0">
                <a:solidFill>
                  <a:schemeClr val="tx1"/>
                </a:solidFill>
              </a:rPr>
              <a:t>a single spine and distinct warty base. Polyp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>
                <a:solidFill>
                  <a:schemeClr val="tx1"/>
                </a:solidFill>
              </a:rPr>
              <a:t>: smooth rods.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brick red and </a:t>
            </a:r>
            <a:r>
              <a:rPr lang="en-US" sz="1400" dirty="0" err="1" smtClean="0">
                <a:solidFill>
                  <a:schemeClr val="tx1"/>
                </a:solidFill>
              </a:rPr>
              <a:t>thornscales</a:t>
            </a:r>
            <a:r>
              <a:rPr lang="en-US" sz="1400" dirty="0" smtClean="0">
                <a:solidFill>
                  <a:schemeClr val="tx1"/>
                </a:solidFill>
              </a:rPr>
              <a:t> red. Polyp sclerites red.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30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Rare, found in clear and turbid environments.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0" r="29124"/>
          <a:stretch/>
        </p:blipFill>
        <p:spPr bwMode="auto">
          <a:xfrm>
            <a:off x="705395" y="1790808"/>
            <a:ext cx="1588831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5"/>
          <a:stretch/>
        </p:blipFill>
        <p:spPr bwMode="auto">
          <a:xfrm>
            <a:off x="2379876" y="1790808"/>
            <a:ext cx="1745624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857" b="4249"/>
          <a:stretch/>
        </p:blipFill>
        <p:spPr bwMode="auto">
          <a:xfrm rot="5400000">
            <a:off x="300362" y="4648859"/>
            <a:ext cx="1980000" cy="1171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62" t="30363" r="36226" b="30818"/>
          <a:stretch/>
        </p:blipFill>
        <p:spPr bwMode="auto">
          <a:xfrm rot="5400000">
            <a:off x="1762760" y="4484743"/>
            <a:ext cx="1230472" cy="768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28" t="7466" r="12050" b="9792"/>
          <a:stretch/>
        </p:blipFill>
        <p:spPr bwMode="auto">
          <a:xfrm flipV="1">
            <a:off x="2842048" y="4244693"/>
            <a:ext cx="2025312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792" r="62134" b="26698"/>
          <a:stretch/>
        </p:blipFill>
        <p:spPr bwMode="auto">
          <a:xfrm>
            <a:off x="2004928" y="5519618"/>
            <a:ext cx="999599" cy="703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19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47056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Echinomuricea</a:t>
            </a:r>
            <a:r>
              <a:rPr lang="en-US" sz="2400" i="1" dirty="0" smtClean="0"/>
              <a:t> </a:t>
            </a:r>
            <a:r>
              <a:rPr lang="en-US" sz="2400" dirty="0" smtClean="0"/>
              <a:t>sp.2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Echinomuricea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Z90159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fan in one plane. 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</a:t>
            </a:r>
            <a:r>
              <a:rPr lang="en-US" sz="1400" dirty="0" err="1" smtClean="0">
                <a:solidFill>
                  <a:schemeClr val="tx1"/>
                </a:solidFill>
              </a:rPr>
              <a:t>thornscales</a:t>
            </a:r>
            <a:r>
              <a:rPr lang="en-US" sz="1400" dirty="0" smtClean="0">
                <a:solidFill>
                  <a:schemeClr val="tx1"/>
                </a:solidFill>
              </a:rPr>
              <a:t> with a single spine and modified forms.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grey.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</a:t>
            </a:r>
            <a:r>
              <a:rPr lang="en-US" sz="1400" dirty="0">
                <a:solidFill>
                  <a:schemeClr val="tx1"/>
                </a:solidFill>
              </a:rPr>
              <a:t>1</a:t>
            </a:r>
            <a:r>
              <a:rPr lang="en-US" sz="1400" dirty="0" smtClean="0">
                <a:solidFill>
                  <a:schemeClr val="tx1"/>
                </a:solidFill>
              </a:rPr>
              <a:t>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Rare.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3" r="19311"/>
          <a:stretch/>
        </p:blipFill>
        <p:spPr bwMode="auto">
          <a:xfrm>
            <a:off x="704528" y="1790808"/>
            <a:ext cx="1600200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51"/>
          <a:stretch/>
        </p:blipFill>
        <p:spPr bwMode="auto">
          <a:xfrm>
            <a:off x="2382094" y="1790808"/>
            <a:ext cx="1986508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060" b="11200"/>
          <a:stretch/>
        </p:blipFill>
        <p:spPr bwMode="auto">
          <a:xfrm rot="5400000" flipV="1">
            <a:off x="291790" y="4628851"/>
            <a:ext cx="1980000" cy="1154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505" b="20222"/>
          <a:stretch/>
        </p:blipFill>
        <p:spPr bwMode="auto">
          <a:xfrm rot="5400000">
            <a:off x="1525063" y="4691723"/>
            <a:ext cx="1980000" cy="1028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613" t="11119" r="43016" b="9602"/>
          <a:stretch/>
        </p:blipFill>
        <p:spPr bwMode="auto">
          <a:xfrm flipV="1">
            <a:off x="3152800" y="4216112"/>
            <a:ext cx="960120" cy="156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444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Echinomuricea</a:t>
            </a:r>
            <a:r>
              <a:rPr lang="en-US" sz="2400" i="1" dirty="0" smtClean="0"/>
              <a:t> </a:t>
            </a:r>
            <a:r>
              <a:rPr lang="en-US" sz="2400" dirty="0" smtClean="0"/>
              <a:t>cf. </a:t>
            </a:r>
            <a:r>
              <a:rPr lang="en-US" sz="2400" dirty="0" err="1" smtClean="0"/>
              <a:t>pulchra</a:t>
            </a:r>
            <a:r>
              <a:rPr lang="en-US" sz="2400" dirty="0" smtClean="0"/>
              <a:t> Nutting 1910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76634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Echinomuricea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Z94658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83768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whip-like colonies attached to shells.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</a:t>
            </a:r>
            <a:r>
              <a:rPr lang="en-US" sz="1400" dirty="0" err="1" smtClean="0">
                <a:solidFill>
                  <a:schemeClr val="tx1"/>
                </a:solidFill>
              </a:rPr>
              <a:t>thornscales</a:t>
            </a:r>
            <a:r>
              <a:rPr lang="en-US" sz="1400" dirty="0" smtClean="0">
                <a:solidFill>
                  <a:schemeClr val="tx1"/>
                </a:solidFill>
              </a:rPr>
              <a:t> with a single long spine and distinct warty base.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brick red. Sclerites colourless and </a:t>
            </a:r>
            <a:r>
              <a:rPr lang="en-US" sz="1400" dirty="0" err="1" smtClean="0">
                <a:solidFill>
                  <a:schemeClr val="tx1"/>
                </a:solidFill>
              </a:rPr>
              <a:t>thornscales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smtClean="0">
                <a:solidFill>
                  <a:schemeClr val="tx1"/>
                </a:solidFill>
              </a:rPr>
              <a:t>red. Polyp sclerites bright red.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Uncommon.</a:t>
            </a: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83"/>
          <a:stretch/>
        </p:blipFill>
        <p:spPr bwMode="auto">
          <a:xfrm>
            <a:off x="704528" y="1787772"/>
            <a:ext cx="1653027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G:\Collections and Research\Aquatic Zoology\Research\Monika_softcorals\PROJECTS\WAMSI\Echinomuricea 1\IMG_223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6" t="20802" r="2363" b="19162"/>
          <a:stretch/>
        </p:blipFill>
        <p:spPr bwMode="auto">
          <a:xfrm rot="5400000">
            <a:off x="2945832" y="4716088"/>
            <a:ext cx="1980000" cy="9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Collections and Research\Aquatic Zoology\Research\Monika_softcorals\PROJECTS\WAMSI\Echinomuricea 1\IMG_22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4221892"/>
            <a:ext cx="263978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694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Paracis</a:t>
            </a:r>
            <a:r>
              <a:rPr lang="en-US" sz="2400" i="1" dirty="0" smtClean="0"/>
              <a:t> </a:t>
            </a:r>
            <a:r>
              <a:rPr lang="en-US" sz="2400" dirty="0" smtClean="0"/>
              <a:t>sp. 1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Paracis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Z92168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17093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fan in one plane.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flattened spindles and </a:t>
            </a:r>
            <a:r>
              <a:rPr lang="en-US" sz="1400" dirty="0" err="1" smtClean="0">
                <a:solidFill>
                  <a:schemeClr val="tx1"/>
                </a:solidFill>
              </a:rPr>
              <a:t>thornscales</a:t>
            </a:r>
            <a:r>
              <a:rPr lang="en-US" sz="1400" dirty="0" smtClean="0">
                <a:solidFill>
                  <a:schemeClr val="tx1"/>
                </a:solidFill>
              </a:rPr>
              <a:t>. Polyp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>
                <a:solidFill>
                  <a:schemeClr val="tx1"/>
                </a:solidFill>
              </a:rPr>
              <a:t>: bow and hockey-stick shaped spindles.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dark brick red. Sclerites colourless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Uncommon, often in deeper waters.</a:t>
            </a: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3316" name="Picture 4" descr="H:\WAMSI\2017\Paracis sp. 1\P20104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1790808"/>
            <a:ext cx="1485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H:\WAMSI\2017\Paracis sp. 1\P201042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32"/>
          <a:stretch/>
        </p:blipFill>
        <p:spPr bwMode="auto">
          <a:xfrm>
            <a:off x="2288704" y="1800950"/>
            <a:ext cx="1068727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:\WAMSI\2017\Paracis sp. 1\IMG_24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4221088"/>
            <a:ext cx="2640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047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22780" y="701636"/>
            <a:ext cx="9217025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Villogorgia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 1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8082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Villogorgia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Z92129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64718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fan in one plane.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triangular with broad, flat bases and short, spiny-leafy projections (</a:t>
            </a:r>
            <a:r>
              <a:rPr lang="en-US" sz="1400" dirty="0" err="1" smtClean="0">
                <a:solidFill>
                  <a:schemeClr val="tx1"/>
                </a:solidFill>
              </a:rPr>
              <a:t>calicular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thornscales</a:t>
            </a:r>
            <a:r>
              <a:rPr lang="en-US" sz="1400" dirty="0" smtClean="0">
                <a:solidFill>
                  <a:schemeClr val="tx1"/>
                </a:solidFill>
              </a:rPr>
              <a:t>) and </a:t>
            </a:r>
            <a:r>
              <a:rPr lang="en-US" sz="1400" dirty="0" err="1" smtClean="0">
                <a:solidFill>
                  <a:schemeClr val="tx1"/>
                </a:solidFill>
              </a:rPr>
              <a:t>thornspindles</a:t>
            </a:r>
            <a:r>
              <a:rPr lang="en-US" sz="1400" dirty="0" smtClean="0">
                <a:solidFill>
                  <a:schemeClr val="tx1"/>
                </a:solidFill>
              </a:rPr>
              <a:t>. Polyp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>
                <a:solidFill>
                  <a:schemeClr val="tx1"/>
                </a:solidFill>
              </a:rPr>
              <a:t>: bow and hockey-stick shaped spindles.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brick red and grey with brown axis.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Uncommon, often in deeper waters.</a:t>
            </a: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4338" name="Picture 2" descr="H:\WAMSI\2017\Villogorgia sp. 1\P201043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5" r="17779"/>
          <a:stretch/>
        </p:blipFill>
        <p:spPr bwMode="auto">
          <a:xfrm>
            <a:off x="704528" y="1790808"/>
            <a:ext cx="1796143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H:\WAMSI\2017\Villogorgia sp. 1\P201043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32"/>
          <a:stretch/>
        </p:blipFill>
        <p:spPr bwMode="auto">
          <a:xfrm>
            <a:off x="2576736" y="1792194"/>
            <a:ext cx="225107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:\WAMSI\2017\Villogorgia sp. 1\IMG_242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86" r="6166"/>
          <a:stretch/>
        </p:blipFill>
        <p:spPr bwMode="auto">
          <a:xfrm>
            <a:off x="704528" y="4221088"/>
            <a:ext cx="191262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H:\WAMSI\2017\Villogorgia sp. 1\IMG_242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9" t="20542" r="13845" b="9260"/>
          <a:stretch/>
        </p:blipFill>
        <p:spPr bwMode="auto">
          <a:xfrm rot="5400000">
            <a:off x="2276004" y="4586248"/>
            <a:ext cx="1980000" cy="124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:\WAMSI\2017\Villogorgia sp. 1\IMG_242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644" t="34213" r="30122" b="20760"/>
          <a:stretch/>
        </p:blipFill>
        <p:spPr bwMode="auto">
          <a:xfrm>
            <a:off x="3868528" y="4221088"/>
            <a:ext cx="982980" cy="891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908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Echinogorgia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 </a:t>
            </a:r>
            <a:r>
              <a:rPr lang="en-US" sz="2400" dirty="0"/>
              <a:t>1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86159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Echinogorgia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Z90183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45668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net-like fan in one plane, short side branches, not fused.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roundish </a:t>
            </a:r>
            <a:r>
              <a:rPr lang="en-US" sz="1400" dirty="0" err="1" smtClean="0">
                <a:solidFill>
                  <a:schemeClr val="tx1"/>
                </a:solidFill>
              </a:rPr>
              <a:t>thornscales</a:t>
            </a:r>
            <a:endParaRPr lang="en-US" sz="1400" dirty="0" smtClean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grey.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15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The genus is common and appears to be widespread in  turbid, current driven environments.</a:t>
            </a: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2050" name="Picture 2" descr="G:\Collections and Research\Aquatic Zoology\Research\Monika_softcorals\PROJECTS\WAMSI\Echinogorgia 1\PB29028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62" r="26801"/>
          <a:stretch/>
        </p:blipFill>
        <p:spPr bwMode="auto">
          <a:xfrm>
            <a:off x="704528" y="1803893"/>
            <a:ext cx="160866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Collections and Research\Aquatic Zoology\Research\Monika_softcorals\PROJECTS\WAMSI\Echinogorgia 1\PB29028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910"/>
          <a:stretch/>
        </p:blipFill>
        <p:spPr bwMode="auto">
          <a:xfrm>
            <a:off x="2333660" y="1803893"/>
            <a:ext cx="2483873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:\Collections and Research\Aquatic Zoology\Research\Monika_softcorals\PROJECTS\WAMSI\Echinogorgia 1\IMG_230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4" r="1726"/>
          <a:stretch/>
        </p:blipFill>
        <p:spPr bwMode="auto">
          <a:xfrm>
            <a:off x="704528" y="4221088"/>
            <a:ext cx="230559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927" t="25208" r="2603" b="37162"/>
          <a:stretch/>
        </p:blipFill>
        <p:spPr bwMode="auto">
          <a:xfrm>
            <a:off x="3173429" y="4221088"/>
            <a:ext cx="804334" cy="745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47" t="43349" r="22214" b="18815"/>
          <a:stretch/>
        </p:blipFill>
        <p:spPr bwMode="auto">
          <a:xfrm>
            <a:off x="3977763" y="4217000"/>
            <a:ext cx="668866" cy="749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3" r="44345" b="38882"/>
          <a:stretch/>
        </p:blipFill>
        <p:spPr bwMode="auto">
          <a:xfrm>
            <a:off x="3187645" y="5035093"/>
            <a:ext cx="1469173" cy="1105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166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77" t="52935" r="6215" b="9093"/>
          <a:stretch/>
        </p:blipFill>
        <p:spPr bwMode="auto">
          <a:xfrm>
            <a:off x="2576736" y="5521600"/>
            <a:ext cx="868680" cy="751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Echinogorgia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 2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17973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Echinogorgia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Z96311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05235"/>
            <a:ext cx="3600450" cy="3240087"/>
          </a:xfrm>
        </p:spPr>
        <p:txBody>
          <a:bodyPr anchor="t" anchorCtr="0">
            <a:normAutofit lnSpcReduction="10000"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>
                <a:solidFill>
                  <a:schemeClr val="tx1"/>
                </a:solidFill>
              </a:rPr>
              <a:t>net-like </a:t>
            </a:r>
            <a:r>
              <a:rPr lang="en-AU" sz="1400" dirty="0" smtClean="0">
                <a:solidFill>
                  <a:schemeClr val="tx1"/>
                </a:solidFill>
              </a:rPr>
              <a:t>fan </a:t>
            </a:r>
            <a:r>
              <a:rPr lang="en-AU" sz="1400" dirty="0">
                <a:solidFill>
                  <a:schemeClr val="tx1"/>
                </a:solidFill>
              </a:rPr>
              <a:t>in one </a:t>
            </a:r>
            <a:r>
              <a:rPr lang="en-AU" sz="1400" dirty="0" smtClean="0">
                <a:solidFill>
                  <a:schemeClr val="tx1"/>
                </a:solidFill>
              </a:rPr>
              <a:t>plane with short </a:t>
            </a:r>
            <a:r>
              <a:rPr lang="en-AU" sz="1400" dirty="0">
                <a:solidFill>
                  <a:schemeClr val="tx1"/>
                </a:solidFill>
              </a:rPr>
              <a:t>side </a:t>
            </a:r>
            <a:r>
              <a:rPr lang="en-AU" sz="1400" dirty="0" smtClean="0">
                <a:solidFill>
                  <a:schemeClr val="tx1"/>
                </a:solidFill>
              </a:rPr>
              <a:t>branches - few fused.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spiky </a:t>
            </a:r>
            <a:r>
              <a:rPr lang="en-AU" sz="1400" dirty="0" err="1" smtClean="0">
                <a:solidFill>
                  <a:schemeClr val="tx1"/>
                </a:solidFill>
              </a:rPr>
              <a:t>thornscales</a:t>
            </a:r>
            <a:r>
              <a:rPr lang="en-AU" sz="1400" dirty="0">
                <a:solidFill>
                  <a:schemeClr val="tx1"/>
                </a:solidFill>
              </a:rPr>
              <a:t>, </a:t>
            </a:r>
            <a:r>
              <a:rPr lang="en-AU" sz="1400" dirty="0" smtClean="0">
                <a:solidFill>
                  <a:schemeClr val="tx1"/>
                </a:solidFill>
              </a:rPr>
              <a:t>massive </a:t>
            </a:r>
            <a:r>
              <a:rPr lang="en-AU" sz="1400" dirty="0">
                <a:solidFill>
                  <a:schemeClr val="tx1"/>
                </a:solidFill>
              </a:rPr>
              <a:t>blade-like projections and </a:t>
            </a:r>
            <a:r>
              <a:rPr lang="en-AU" sz="1400" dirty="0" smtClean="0">
                <a:solidFill>
                  <a:schemeClr val="tx1"/>
                </a:solidFill>
              </a:rPr>
              <a:t>massive </a:t>
            </a:r>
            <a:r>
              <a:rPr lang="en-AU" sz="1400" dirty="0">
                <a:solidFill>
                  <a:schemeClr val="tx1"/>
                </a:solidFill>
              </a:rPr>
              <a:t>root </a:t>
            </a:r>
            <a:r>
              <a:rPr lang="en-AU" sz="1400" dirty="0" smtClean="0">
                <a:solidFill>
                  <a:schemeClr val="tx1"/>
                </a:solidFill>
              </a:rPr>
              <a:t>structures.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orange. Sclerites light brown.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15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genus is common and appears to be widespread in  turbid, current driven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8" r="25762"/>
          <a:stretch/>
        </p:blipFill>
        <p:spPr bwMode="auto">
          <a:xfrm>
            <a:off x="704528" y="1790808"/>
            <a:ext cx="1577340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1" r="-2740"/>
          <a:stretch/>
        </p:blipFill>
        <p:spPr bwMode="auto">
          <a:xfrm>
            <a:off x="2311204" y="1790808"/>
            <a:ext cx="2558820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7" r="6489"/>
          <a:stretch/>
        </p:blipFill>
        <p:spPr bwMode="auto">
          <a:xfrm>
            <a:off x="704528" y="4212022"/>
            <a:ext cx="1798320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6" r="9462" b="30287"/>
          <a:stretch/>
        </p:blipFill>
        <p:spPr bwMode="auto">
          <a:xfrm>
            <a:off x="2581712" y="4205994"/>
            <a:ext cx="1295400" cy="138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3" t="41352" r="40177" b="17296"/>
          <a:stretch/>
        </p:blipFill>
        <p:spPr bwMode="auto">
          <a:xfrm rot="5400000">
            <a:off x="3667130" y="4489780"/>
            <a:ext cx="1374284" cy="818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535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01636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Echinogorgia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 3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Echinogorgia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Z90185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net-like fan in one plane, short side branches - not fused.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</a:t>
            </a:r>
            <a:r>
              <a:rPr lang="en-US" sz="1400" dirty="0" err="1">
                <a:solidFill>
                  <a:schemeClr val="tx1"/>
                </a:solidFill>
              </a:rPr>
              <a:t>t</a:t>
            </a:r>
            <a:r>
              <a:rPr lang="en-US" sz="1400" dirty="0" err="1" smtClean="0">
                <a:solidFill>
                  <a:schemeClr val="tx1"/>
                </a:solidFill>
              </a:rPr>
              <a:t>hornscales</a:t>
            </a:r>
            <a:r>
              <a:rPr lang="en-US" sz="1400" dirty="0" smtClean="0">
                <a:solidFill>
                  <a:schemeClr val="tx1"/>
                </a:solidFill>
              </a:rPr>
              <a:t>, many forming roundish, thorny blocks.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orange with black axis. Sclerites orange and light red.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30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genus is common and appears to be widespread in  turbid, current driven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23" r="25707"/>
          <a:stretch/>
        </p:blipFill>
        <p:spPr bwMode="auto">
          <a:xfrm>
            <a:off x="704528" y="1790808"/>
            <a:ext cx="1295400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G:\Collections and Research\Aquatic Zoology\Research\Monika_softcorals\PROJECTS\WAMSI\Echinogorgia 3\PB29028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680" y="1790808"/>
            <a:ext cx="263989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:\Collections and Research\Aquatic Zoology\Research\Monika_softcorals\PROJECTS\WAMSI\Echinogorgia 3\IMG_230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5" r="14537"/>
          <a:stretch/>
        </p:blipFill>
        <p:spPr bwMode="auto">
          <a:xfrm>
            <a:off x="704528" y="4221088"/>
            <a:ext cx="1745904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G:\Collections and Research\Aquatic Zoology\Research\Monika_softcorals\PROJECTS\WAMSI\Echinogorgia 3\IMG_230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87"/>
          <a:stretch/>
        </p:blipFill>
        <p:spPr bwMode="auto">
          <a:xfrm>
            <a:off x="2545820" y="4221088"/>
            <a:ext cx="1837631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853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4107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Echinogorgia</a:t>
            </a:r>
            <a:r>
              <a:rPr lang="en-US" sz="2400" i="1" dirty="0" smtClean="0"/>
              <a:t> </a:t>
            </a:r>
            <a:r>
              <a:rPr lang="en-US" sz="2400" dirty="0" smtClean="0"/>
              <a:t>cf. </a:t>
            </a:r>
            <a:r>
              <a:rPr lang="en-US" sz="2400" i="1" dirty="0" err="1" smtClean="0"/>
              <a:t>reticulata</a:t>
            </a:r>
            <a:r>
              <a:rPr lang="en-US" sz="2400" dirty="0"/>
              <a:t> </a:t>
            </a:r>
            <a:r>
              <a:rPr lang="en-US" sz="2400" dirty="0" smtClean="0"/>
              <a:t>(sp. 4)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Echinogorgia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Z94616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US" sz="1400" dirty="0">
                <a:solidFill>
                  <a:schemeClr val="tx1"/>
                </a:solidFill>
              </a:rPr>
              <a:t>net-like </a:t>
            </a:r>
            <a:r>
              <a:rPr lang="en-US" sz="1400" dirty="0" smtClean="0">
                <a:solidFill>
                  <a:schemeClr val="tx1"/>
                </a:solidFill>
              </a:rPr>
              <a:t>fan in </a:t>
            </a:r>
            <a:r>
              <a:rPr lang="en-US" sz="1400" dirty="0">
                <a:solidFill>
                  <a:schemeClr val="tx1"/>
                </a:solidFill>
              </a:rPr>
              <a:t>one plane, short side </a:t>
            </a:r>
            <a:r>
              <a:rPr lang="en-US" sz="1400" dirty="0" smtClean="0">
                <a:solidFill>
                  <a:schemeClr val="tx1"/>
                </a:solidFill>
              </a:rPr>
              <a:t>branches - few fused. 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</a:t>
            </a:r>
            <a:r>
              <a:rPr lang="en-US" sz="1400" dirty="0" err="1" smtClean="0">
                <a:solidFill>
                  <a:schemeClr val="tx1"/>
                </a:solidFill>
              </a:rPr>
              <a:t>thornscales</a:t>
            </a:r>
            <a:r>
              <a:rPr lang="en-US" sz="1400" dirty="0" smtClean="0">
                <a:solidFill>
                  <a:schemeClr val="tx1"/>
                </a:solidFill>
              </a:rPr>
              <a:t> with distinct massive thorn-like projections.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brick red with black axis. Sclerites red.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</a:t>
            </a:r>
            <a:r>
              <a:rPr lang="en-US" sz="1400" dirty="0">
                <a:solidFill>
                  <a:schemeClr val="tx1"/>
                </a:solidFill>
              </a:rPr>
              <a:t>3</a:t>
            </a:r>
            <a:r>
              <a:rPr lang="en-US" sz="1400" dirty="0" smtClean="0">
                <a:solidFill>
                  <a:schemeClr val="tx1"/>
                </a:solidFill>
              </a:rPr>
              <a:t>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genus is common and appears to be widespread in  turbid, current driven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2050" name="Picture 2" descr="G:\Collections and Research\Aquatic Zoology\Research\Monika_softcorals\PROJECTS\WAMSI\Echinogorgia 2\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3" r="9901"/>
          <a:stretch/>
        </p:blipFill>
        <p:spPr bwMode="auto">
          <a:xfrm>
            <a:off x="704528" y="1782491"/>
            <a:ext cx="174171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Collections and Research\Aquatic Zoology\Research\Monika_softcorals\PROJECTS\WAMSI\Echinogorgia 2\2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7"/>
          <a:stretch/>
        </p:blipFill>
        <p:spPr bwMode="auto">
          <a:xfrm>
            <a:off x="2576736" y="1782491"/>
            <a:ext cx="2151864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704528" y="4248522"/>
            <a:ext cx="2286001" cy="1981546"/>
            <a:chOff x="632520" y="4292151"/>
            <a:chExt cx="2286001" cy="1981546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3" r="9759"/>
            <a:stretch/>
          </p:blipFill>
          <p:spPr bwMode="auto">
            <a:xfrm rot="10800000">
              <a:off x="632520" y="4293697"/>
              <a:ext cx="2286001" cy="198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02" t="17994" r="35369" b="31976"/>
            <a:stretch/>
          </p:blipFill>
          <p:spPr bwMode="auto">
            <a:xfrm rot="10800000">
              <a:off x="1410850" y="4292151"/>
              <a:ext cx="729342" cy="990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15724" r="12450"/>
          <a:stretch/>
        </p:blipFill>
        <p:spPr bwMode="auto">
          <a:xfrm rot="5400000">
            <a:off x="2865060" y="4465800"/>
            <a:ext cx="1980000" cy="1548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535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24531"/>
            <a:ext cx="907415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Echinogorgia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 </a:t>
            </a:r>
            <a:r>
              <a:rPr lang="en-US" sz="2400" dirty="0"/>
              <a:t>5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32831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Echinogorgia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Z96291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27336"/>
            <a:ext cx="3600450" cy="3240087"/>
          </a:xfrm>
        </p:spPr>
        <p:txBody>
          <a:bodyPr anchor="t" anchorCtr="0">
            <a:normAutofit fontScale="92500" lnSpcReduction="10000"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>
                <a:solidFill>
                  <a:schemeClr val="tx1"/>
                </a:solidFill>
              </a:rPr>
              <a:t>net-like </a:t>
            </a:r>
            <a:r>
              <a:rPr lang="en-AU" sz="1400" dirty="0" smtClean="0">
                <a:solidFill>
                  <a:schemeClr val="tx1"/>
                </a:solidFill>
              </a:rPr>
              <a:t>fan in </a:t>
            </a:r>
            <a:r>
              <a:rPr lang="en-AU" sz="1400" dirty="0">
                <a:solidFill>
                  <a:schemeClr val="tx1"/>
                </a:solidFill>
              </a:rPr>
              <a:t>one plane, short side </a:t>
            </a:r>
            <a:r>
              <a:rPr lang="en-AU" sz="1400" dirty="0" smtClean="0">
                <a:solidFill>
                  <a:schemeClr val="tx1"/>
                </a:solidFill>
              </a:rPr>
              <a:t>branches - few fused.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often wide </a:t>
            </a:r>
            <a:r>
              <a:rPr lang="en-AU" sz="1400" dirty="0" err="1" smtClean="0">
                <a:solidFill>
                  <a:schemeClr val="tx1"/>
                </a:solidFill>
              </a:rPr>
              <a:t>thornscales</a:t>
            </a:r>
            <a:r>
              <a:rPr lang="en-AU" sz="1400" dirty="0" smtClean="0">
                <a:solidFill>
                  <a:schemeClr val="tx1"/>
                </a:solidFill>
              </a:rPr>
              <a:t> with rounded </a:t>
            </a:r>
            <a:r>
              <a:rPr lang="en-AU" sz="1400" dirty="0">
                <a:solidFill>
                  <a:schemeClr val="tx1"/>
                </a:solidFill>
              </a:rPr>
              <a:t>thorn-like projections and massive root </a:t>
            </a:r>
            <a:r>
              <a:rPr lang="en-AU" sz="1400" dirty="0" smtClean="0">
                <a:solidFill>
                  <a:schemeClr val="tx1"/>
                </a:solidFill>
              </a:rPr>
              <a:t>structure. Polyp: spindles.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dark brown. </a:t>
            </a:r>
            <a:r>
              <a:rPr lang="en-US" sz="1400" dirty="0" err="1" smtClean="0">
                <a:solidFill>
                  <a:schemeClr val="tx1"/>
                </a:solidFill>
              </a:rPr>
              <a:t>Thornscale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 Polyp spindles colourless or light red.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20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genus is common and appears to be widespread in  turbid, current driven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5122" name="Picture 2" descr="G:\Collections and Research\Aquatic Zoology\Research\Monika_softcorals\PROJECTS\WAMSI\Echinogorgia 5\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37" t="19934" r="17535" b="9349"/>
          <a:stretch/>
        </p:blipFill>
        <p:spPr bwMode="auto">
          <a:xfrm rot="16200000">
            <a:off x="533078" y="2080720"/>
            <a:ext cx="1743075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G:\Collections and Research\Aquatic Zoology\Research\Monika_softcorals\PROJECTS\WAMSI\Echinogorgia 5\5aa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998839" y="2134256"/>
            <a:ext cx="1743075" cy="130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718814" y="4255863"/>
            <a:ext cx="2238375" cy="1980000"/>
            <a:chOff x="800099" y="4221088"/>
            <a:chExt cx="2238375" cy="1980000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 rotWithShape="1">
            <a:blip r:embed="rId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2" r="10145"/>
            <a:stretch/>
          </p:blipFill>
          <p:spPr bwMode="auto">
            <a:xfrm>
              <a:off x="800099" y="4221088"/>
              <a:ext cx="2238375" cy="198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5" name="Picture 5"/>
            <p:cNvPicPr>
              <a:picLocks noChangeAspect="1" noChangeArrowheads="1"/>
            </p:cNvPicPr>
            <p:nvPr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744" t="32632" r="31628" b="27440"/>
            <a:stretch/>
          </p:blipFill>
          <p:spPr bwMode="auto">
            <a:xfrm>
              <a:off x="2203561" y="5410510"/>
              <a:ext cx="834913" cy="790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9" t="24454" r="32767" b="32527"/>
          <a:stretch/>
        </p:blipFill>
        <p:spPr bwMode="auto">
          <a:xfrm>
            <a:off x="3080792" y="4255862"/>
            <a:ext cx="998735" cy="85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9" t="15876" r="27294" b="38424"/>
          <a:stretch/>
        </p:blipFill>
        <p:spPr bwMode="auto">
          <a:xfrm rot="10800000">
            <a:off x="3080792" y="5199679"/>
            <a:ext cx="1119188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535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44765" y="709861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Echinogorgia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 </a:t>
            </a:r>
            <a:r>
              <a:rPr lang="en-US" sz="2400" dirty="0"/>
              <a:t>6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9080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Echinogorgia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Z96260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08286"/>
            <a:ext cx="3600450" cy="3240087"/>
          </a:xfrm>
        </p:spPr>
        <p:txBody>
          <a:bodyPr anchor="t" anchorCtr="0">
            <a:normAutofit lnSpcReduction="10000"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>
                <a:solidFill>
                  <a:schemeClr val="tx1"/>
                </a:solidFill>
              </a:rPr>
              <a:t>net-like </a:t>
            </a:r>
            <a:r>
              <a:rPr lang="en-AU" sz="1400" dirty="0" smtClean="0">
                <a:solidFill>
                  <a:schemeClr val="tx1"/>
                </a:solidFill>
              </a:rPr>
              <a:t>fan in </a:t>
            </a:r>
            <a:r>
              <a:rPr lang="en-AU" sz="1400" dirty="0">
                <a:solidFill>
                  <a:schemeClr val="tx1"/>
                </a:solidFill>
              </a:rPr>
              <a:t>one plane, short side </a:t>
            </a:r>
            <a:r>
              <a:rPr lang="en-AU" sz="1400" dirty="0" smtClean="0">
                <a:solidFill>
                  <a:schemeClr val="tx1"/>
                </a:solidFill>
              </a:rPr>
              <a:t>branches - few fused.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</a:t>
            </a:r>
            <a:r>
              <a:rPr lang="en-AU" sz="1400" dirty="0" err="1" smtClean="0">
                <a:solidFill>
                  <a:schemeClr val="tx1"/>
                </a:solidFill>
              </a:rPr>
              <a:t>thornscales</a:t>
            </a:r>
            <a:r>
              <a:rPr lang="en-AU" sz="1400" dirty="0">
                <a:solidFill>
                  <a:schemeClr val="tx1"/>
                </a:solidFill>
              </a:rPr>
              <a:t>;</a:t>
            </a:r>
            <a:r>
              <a:rPr lang="en-AU" sz="1400" dirty="0" smtClean="0">
                <a:solidFill>
                  <a:schemeClr val="tx1"/>
                </a:solidFill>
              </a:rPr>
              <a:t> small, rounded blade-like projections </a:t>
            </a:r>
            <a:r>
              <a:rPr lang="en-AU" sz="1400" dirty="0">
                <a:solidFill>
                  <a:schemeClr val="tx1"/>
                </a:solidFill>
              </a:rPr>
              <a:t>and </a:t>
            </a:r>
            <a:r>
              <a:rPr lang="en-AU" sz="1400" dirty="0" smtClean="0">
                <a:solidFill>
                  <a:schemeClr val="tx1"/>
                </a:solidFill>
              </a:rPr>
              <a:t>small </a:t>
            </a:r>
            <a:r>
              <a:rPr lang="en-AU" sz="1400" dirty="0">
                <a:solidFill>
                  <a:schemeClr val="tx1"/>
                </a:solidFill>
              </a:rPr>
              <a:t>root </a:t>
            </a:r>
            <a:r>
              <a:rPr lang="en-AU" sz="1400" dirty="0" smtClean="0">
                <a:solidFill>
                  <a:schemeClr val="tx1"/>
                </a:solidFill>
              </a:rPr>
              <a:t>structures.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grey.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25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genus is common and appears to be widespread in  turbid, current driven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2050" name="Picture 2" descr="G:\Collections and Research\Aquatic Zoology\Research\Monika_softcorals\PROJECTS\WAMSI\Echinogorgia 6\6aa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" t="11448" r="13060"/>
          <a:stretch/>
        </p:blipFill>
        <p:spPr bwMode="auto">
          <a:xfrm rot="16200000">
            <a:off x="508426" y="1991905"/>
            <a:ext cx="1980000" cy="157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13243" y="2038278"/>
            <a:ext cx="1980000" cy="1485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4528" y="4235549"/>
            <a:ext cx="2639788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6" cstate="print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43" r="42217"/>
          <a:stretch/>
        </p:blipFill>
        <p:spPr bwMode="auto">
          <a:xfrm>
            <a:off x="3479080" y="4235549"/>
            <a:ext cx="1302469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535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Echinogorgia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 </a:t>
            </a:r>
            <a:r>
              <a:rPr lang="en-US" sz="2400" dirty="0"/>
              <a:t>7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0351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Echinogorgia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Z91419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32669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>
                <a:solidFill>
                  <a:schemeClr val="tx1"/>
                </a:solidFill>
              </a:rPr>
              <a:t>net-like </a:t>
            </a:r>
            <a:r>
              <a:rPr lang="en-AU" sz="1400" dirty="0" smtClean="0">
                <a:solidFill>
                  <a:schemeClr val="tx1"/>
                </a:solidFill>
              </a:rPr>
              <a:t>fan in </a:t>
            </a:r>
            <a:r>
              <a:rPr lang="en-AU" sz="1400" dirty="0">
                <a:solidFill>
                  <a:schemeClr val="tx1"/>
                </a:solidFill>
              </a:rPr>
              <a:t>one plane, short side </a:t>
            </a:r>
            <a:r>
              <a:rPr lang="en-AU" sz="1400" dirty="0" smtClean="0">
                <a:solidFill>
                  <a:schemeClr val="tx1"/>
                </a:solidFill>
              </a:rPr>
              <a:t>branches - few fused.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</a:t>
            </a:r>
            <a:r>
              <a:rPr lang="en-AU" sz="1400" dirty="0" err="1">
                <a:solidFill>
                  <a:schemeClr val="tx1"/>
                </a:solidFill>
              </a:rPr>
              <a:t>thornscales</a:t>
            </a:r>
            <a:r>
              <a:rPr lang="en-AU" sz="1400" dirty="0">
                <a:solidFill>
                  <a:schemeClr val="tx1"/>
                </a:solidFill>
              </a:rPr>
              <a:t>, rounded blade-like </a:t>
            </a:r>
            <a:r>
              <a:rPr lang="en-AU" sz="1400" dirty="0" smtClean="0">
                <a:solidFill>
                  <a:schemeClr val="tx1"/>
                </a:solidFill>
              </a:rPr>
              <a:t>projections.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grey-brown.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30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genus is common and appears to be widespread in  turbid, current driven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3074" name="Picture 2" descr="G:\Collections and Research\Aquatic Zoology\Research\Monika_softcorals\PROJECTS\WAMSI\Echinogorgia 7\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3" r="18618"/>
          <a:stretch/>
        </p:blipFill>
        <p:spPr bwMode="auto">
          <a:xfrm>
            <a:off x="715239" y="1790808"/>
            <a:ext cx="18669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G:\Collections and Research\Aquatic Zoology\Research\Monika_softcorals\PROJECTS\WAMSI\Echinogorgia 7\7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8" r="-14793"/>
          <a:stretch/>
        </p:blipFill>
        <p:spPr bwMode="auto">
          <a:xfrm>
            <a:off x="2648744" y="1790808"/>
            <a:ext cx="2042897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704528" y="4282695"/>
            <a:ext cx="2409428" cy="1980000"/>
            <a:chOff x="704528" y="4282695"/>
            <a:chExt cx="2409428" cy="1980000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 rotWithShape="1">
            <a:blip r:embed="rId4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726"/>
            <a:stretch/>
          </p:blipFill>
          <p:spPr bwMode="auto">
            <a:xfrm>
              <a:off x="704528" y="4282695"/>
              <a:ext cx="2409428" cy="198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5"/>
            <p:cNvPicPr>
              <a:picLocks noChangeAspect="1" noChangeArrowheads="1"/>
            </p:cNvPicPr>
            <p:nvPr/>
          </p:nvPicPr>
          <p:blipFill rotWithShape="1">
            <a:blip r:embed="rId6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01" t="30442" r="69215" b="13274"/>
            <a:stretch/>
          </p:blipFill>
          <p:spPr bwMode="auto">
            <a:xfrm>
              <a:off x="2380531" y="5148270"/>
              <a:ext cx="733425" cy="1114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8" cstate="print"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750" t="6465" r="28209" b="9996"/>
          <a:stretch/>
        </p:blipFill>
        <p:spPr bwMode="auto">
          <a:xfrm rot="5400000">
            <a:off x="3359976" y="4166149"/>
            <a:ext cx="1400176" cy="1654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535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44765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Echinogorgia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 </a:t>
            </a:r>
            <a:r>
              <a:rPr lang="en-US" sz="2400" dirty="0"/>
              <a:t>8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75493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Echinogorgia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Z94556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27759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>
                <a:solidFill>
                  <a:schemeClr val="tx1"/>
                </a:solidFill>
              </a:rPr>
              <a:t>net-like </a:t>
            </a:r>
            <a:r>
              <a:rPr lang="en-AU" sz="1400" dirty="0" smtClean="0">
                <a:solidFill>
                  <a:schemeClr val="tx1"/>
                </a:solidFill>
              </a:rPr>
              <a:t>fan in </a:t>
            </a:r>
            <a:r>
              <a:rPr lang="en-AU" sz="1400" dirty="0">
                <a:solidFill>
                  <a:schemeClr val="tx1"/>
                </a:solidFill>
              </a:rPr>
              <a:t>one plane, short side </a:t>
            </a:r>
            <a:r>
              <a:rPr lang="en-AU" sz="1400" dirty="0" smtClean="0">
                <a:solidFill>
                  <a:schemeClr val="tx1"/>
                </a:solidFill>
              </a:rPr>
              <a:t>branches - few fused.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torch-like </a:t>
            </a:r>
            <a:r>
              <a:rPr lang="en-AU" sz="1400" dirty="0" err="1" smtClean="0">
                <a:solidFill>
                  <a:schemeClr val="tx1"/>
                </a:solidFill>
              </a:rPr>
              <a:t>thornscales</a:t>
            </a:r>
            <a:r>
              <a:rPr lang="en-AU" sz="1400" dirty="0" smtClean="0">
                <a:solidFill>
                  <a:schemeClr val="tx1"/>
                </a:solidFill>
              </a:rPr>
              <a:t>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bright red. Sclerites red.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genus is common and appears to be widespread in  turbid, current driven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4098" name="Picture 2" descr="G:\Collections and Research\Aquatic Zoology\Research\Monika_softcorals\PROJECTS\WAMSI\Echinogorgia 8\8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45" r="6466"/>
          <a:stretch/>
        </p:blipFill>
        <p:spPr bwMode="auto">
          <a:xfrm>
            <a:off x="704528" y="1790808"/>
            <a:ext cx="1752601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Collections and Research\Aquatic Zoology\Research\Monika_softcorals\PROJECTS\WAMSI\Echinogorgia 8\8a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271411" y="2038279"/>
            <a:ext cx="1980000" cy="1485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:\Collections and Research\Aquatic Zoology\Research\Monika_softcorals\PROJECTS\WAMSI\Echinogorgia 8\IMG_221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71"/>
          <a:stretch/>
        </p:blipFill>
        <p:spPr bwMode="auto">
          <a:xfrm>
            <a:off x="704528" y="4219922"/>
            <a:ext cx="2368649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5888"/>
          <a:stretch/>
        </p:blipFill>
        <p:spPr bwMode="auto">
          <a:xfrm>
            <a:off x="3127231" y="4219922"/>
            <a:ext cx="1692419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535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07415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Echinogorgia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 </a:t>
            </a:r>
            <a:r>
              <a:rPr lang="en-US" sz="2400" dirty="0"/>
              <a:t>9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17973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Echinogorgia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Z96305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32669"/>
            <a:ext cx="3600450" cy="3240087"/>
          </a:xfrm>
        </p:spPr>
        <p:txBody>
          <a:bodyPr anchor="t" anchorCtr="0">
            <a:normAutofit lnSpcReduction="10000"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>
                <a:solidFill>
                  <a:schemeClr val="tx1"/>
                </a:solidFill>
              </a:rPr>
              <a:t>net-like </a:t>
            </a:r>
            <a:r>
              <a:rPr lang="en-AU" sz="1400" dirty="0" smtClean="0">
                <a:solidFill>
                  <a:schemeClr val="tx1"/>
                </a:solidFill>
              </a:rPr>
              <a:t>fan </a:t>
            </a:r>
            <a:r>
              <a:rPr lang="en-AU" sz="1400" dirty="0">
                <a:solidFill>
                  <a:schemeClr val="tx1"/>
                </a:solidFill>
              </a:rPr>
              <a:t>in one plane, short side </a:t>
            </a:r>
            <a:r>
              <a:rPr lang="en-AU" sz="1400" dirty="0" smtClean="0">
                <a:solidFill>
                  <a:schemeClr val="tx1"/>
                </a:solidFill>
              </a:rPr>
              <a:t>branches.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</a:t>
            </a:r>
            <a:r>
              <a:rPr lang="en-AU" sz="1400" dirty="0" err="1">
                <a:solidFill>
                  <a:schemeClr val="tx1"/>
                </a:solidFill>
              </a:rPr>
              <a:t>thornscales</a:t>
            </a:r>
            <a:r>
              <a:rPr lang="en-AU" sz="1400" dirty="0">
                <a:solidFill>
                  <a:schemeClr val="tx1"/>
                </a:solidFill>
              </a:rPr>
              <a:t>, </a:t>
            </a:r>
            <a:r>
              <a:rPr lang="en-AU" sz="1400" dirty="0" smtClean="0">
                <a:solidFill>
                  <a:schemeClr val="tx1"/>
                </a:solidFill>
              </a:rPr>
              <a:t>short </a:t>
            </a:r>
            <a:r>
              <a:rPr lang="en-AU" sz="1400" dirty="0">
                <a:solidFill>
                  <a:schemeClr val="tx1"/>
                </a:solidFill>
              </a:rPr>
              <a:t>blade-like projections and </a:t>
            </a:r>
            <a:r>
              <a:rPr lang="en-AU" sz="1400" dirty="0" smtClean="0">
                <a:solidFill>
                  <a:schemeClr val="tx1"/>
                </a:solidFill>
              </a:rPr>
              <a:t>massive </a:t>
            </a:r>
            <a:r>
              <a:rPr lang="en-AU" sz="1400" dirty="0">
                <a:solidFill>
                  <a:schemeClr val="tx1"/>
                </a:solidFill>
              </a:rPr>
              <a:t>root </a:t>
            </a:r>
            <a:r>
              <a:rPr lang="en-AU" sz="1400" dirty="0" smtClean="0">
                <a:solidFill>
                  <a:schemeClr val="tx1"/>
                </a:solidFill>
              </a:rPr>
              <a:t>structures.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orange. Sclerites light brown.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15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genus is common and appears to be widespread in  turbid, current driven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5122" name="Picture 2" descr="G:\Collections and Research\Aquatic Zoology\Research\Monika_softcorals\PROJECTS\WAMSI\Echinogorgia 9\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6" r="25248"/>
          <a:stretch/>
        </p:blipFill>
        <p:spPr bwMode="auto">
          <a:xfrm>
            <a:off x="704528" y="1799841"/>
            <a:ext cx="1609725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G:\Collections and Research\Aquatic Zoology\Research\Monika_softcorals\PROJECTS\WAMSI\Echinogorgia 9\9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5"/>
          <a:stretch/>
        </p:blipFill>
        <p:spPr bwMode="auto">
          <a:xfrm>
            <a:off x="2386261" y="1799841"/>
            <a:ext cx="2428571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98" t="17574" r="4768" b="16366"/>
          <a:stretch/>
        </p:blipFill>
        <p:spPr bwMode="auto">
          <a:xfrm rot="16200000">
            <a:off x="3009997" y="4660848"/>
            <a:ext cx="1971076" cy="1109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704528" y="4230011"/>
            <a:ext cx="2639788" cy="1980000"/>
            <a:chOff x="766292" y="4221088"/>
            <a:chExt cx="2639788" cy="1980000"/>
          </a:xfrm>
        </p:grpSpPr>
        <p:pic>
          <p:nvPicPr>
            <p:cNvPr id="5126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292" y="4221088"/>
              <a:ext cx="2639788" cy="198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7" name="Picture 7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634" t="31177" r="13531" b="19274"/>
            <a:stretch/>
          </p:blipFill>
          <p:spPr bwMode="auto">
            <a:xfrm>
              <a:off x="2539304" y="4230013"/>
              <a:ext cx="866776" cy="981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13" name="Straight Connector 12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535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01636"/>
            <a:ext cx="89296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Echinogorgia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 10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Echinogorgia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Z94652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32669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fragment – branched.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</a:t>
            </a:r>
            <a:r>
              <a:rPr lang="en-AU" sz="1400" dirty="0" err="1" smtClean="0">
                <a:solidFill>
                  <a:schemeClr val="tx1"/>
                </a:solidFill>
              </a:rPr>
              <a:t>thornscales</a:t>
            </a:r>
            <a:r>
              <a:rPr lang="en-AU" sz="1400" dirty="0" smtClean="0">
                <a:solidFill>
                  <a:schemeClr val="tx1"/>
                </a:solidFill>
              </a:rPr>
              <a:t> with distinct club-like, smooth projections.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white-pinkish.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genus is common and appears to be widespread in  turbid, current driven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6146" name="Picture 2" descr="G:\Collections and Research\Aquatic Zoology\Research\Monika_softcorals\PROJECTS\WAMSI\Echinogorgia 10\1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7" r="15977"/>
          <a:stretch/>
        </p:blipFill>
        <p:spPr bwMode="auto">
          <a:xfrm>
            <a:off x="704528" y="1790808"/>
            <a:ext cx="172402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257257" y="2038280"/>
            <a:ext cx="1980000" cy="1485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29" r="20963"/>
          <a:stretch/>
        </p:blipFill>
        <p:spPr bwMode="auto">
          <a:xfrm>
            <a:off x="704528" y="4221088"/>
            <a:ext cx="1829570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092" t="25900" r="17197" b="39849"/>
          <a:stretch/>
        </p:blipFill>
        <p:spPr bwMode="auto">
          <a:xfrm>
            <a:off x="2648744" y="4221088"/>
            <a:ext cx="1470660" cy="678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435" t="9282" b="36070"/>
          <a:stretch/>
        </p:blipFill>
        <p:spPr bwMode="auto">
          <a:xfrm>
            <a:off x="2648744" y="5134704"/>
            <a:ext cx="1440392" cy="1082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56" t="36606" r="59936" b="36070"/>
          <a:stretch/>
        </p:blipFill>
        <p:spPr bwMode="auto">
          <a:xfrm>
            <a:off x="2648744" y="4864194"/>
            <a:ext cx="873988" cy="541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535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21201" y="701636"/>
            <a:ext cx="90805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Echinogorgia</a:t>
            </a:r>
            <a:r>
              <a:rPr lang="en-US" sz="2400" i="1" dirty="0"/>
              <a:t> </a:t>
            </a:r>
            <a:r>
              <a:rPr lang="en-US" sz="2400" dirty="0" smtClean="0"/>
              <a:t>sp. 11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Echinogorgia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Z96423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9385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net-like fan in one plane, short side branches - few fused.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</a:t>
            </a:r>
            <a:r>
              <a:rPr lang="en-US" sz="1400" dirty="0" err="1" smtClean="0">
                <a:solidFill>
                  <a:schemeClr val="tx1"/>
                </a:solidFill>
              </a:rPr>
              <a:t>thornscales</a:t>
            </a:r>
            <a:r>
              <a:rPr lang="en-US" sz="1400" dirty="0" smtClean="0">
                <a:solidFill>
                  <a:schemeClr val="tx1"/>
                </a:solidFill>
              </a:rPr>
              <a:t> with large, rounded blade-like projections.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brick red. Sclerites red.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25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genus is common and appears to be widespread in  turbid, current driven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6" name="Picture 2" descr="G:\Collections and Research\Aquatic Zoology\Research\Monika_softcorals\PROJECTS\WAMSI\Echinogorgia 1\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2" r="35729"/>
          <a:stretch/>
        </p:blipFill>
        <p:spPr bwMode="auto">
          <a:xfrm>
            <a:off x="717908" y="1790808"/>
            <a:ext cx="129775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Collections and Research\Aquatic Zoology\Research\Monika_softcorals\PROJECTS\WAMSI\Echinogorgia 1\1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688" y="1790808"/>
            <a:ext cx="263989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Collections and Research\Aquatic Zoology\Research\Monika_softcorals\PROJECTS\WAMSI\Echinogorgia 1\IMG_217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55"/>
          <a:stretch/>
        </p:blipFill>
        <p:spPr bwMode="auto">
          <a:xfrm>
            <a:off x="704528" y="4221086"/>
            <a:ext cx="222917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:\WAMSI\Echinogorgia 11\IMG_248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51" r="15624"/>
          <a:stretch/>
        </p:blipFill>
        <p:spPr bwMode="auto">
          <a:xfrm>
            <a:off x="3008784" y="4221086"/>
            <a:ext cx="139446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166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07415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Echinogorgia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 12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6177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Echinogorgia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Z94572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 lnSpcReduction="10000"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US" sz="1400" dirty="0">
                <a:solidFill>
                  <a:schemeClr val="tx1"/>
                </a:solidFill>
              </a:rPr>
              <a:t>net-like </a:t>
            </a:r>
            <a:r>
              <a:rPr lang="en-US" sz="1400" dirty="0" smtClean="0">
                <a:solidFill>
                  <a:schemeClr val="tx1"/>
                </a:solidFill>
              </a:rPr>
              <a:t>fan </a:t>
            </a:r>
            <a:r>
              <a:rPr lang="en-US" sz="1400" dirty="0">
                <a:solidFill>
                  <a:schemeClr val="tx1"/>
                </a:solidFill>
              </a:rPr>
              <a:t>in one plane, short side </a:t>
            </a:r>
            <a:r>
              <a:rPr lang="en-US" sz="1400" dirty="0" smtClean="0">
                <a:solidFill>
                  <a:schemeClr val="tx1"/>
                </a:solidFill>
              </a:rPr>
              <a:t>branches.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</a:t>
            </a:r>
            <a:r>
              <a:rPr lang="en-US" sz="1400" dirty="0" err="1" smtClean="0">
                <a:solidFill>
                  <a:schemeClr val="tx1"/>
                </a:solidFill>
              </a:rPr>
              <a:t>thornscales</a:t>
            </a:r>
            <a:r>
              <a:rPr lang="en-US" sz="1400" dirty="0" smtClean="0">
                <a:solidFill>
                  <a:schemeClr val="tx1"/>
                </a:solidFill>
              </a:rPr>
              <a:t> with distinct thorn-like projections and massive root structures.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brown. Sclerites light brown.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20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genus is common and appears to be widespread in  turbid, current driven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3074" name="Picture 2" descr="G:\Collections and Research\Aquatic Zoology\Research\Monika_softcorals\PROJECTS\WAMSI\Echinogorgia 3\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826" r="13321"/>
          <a:stretch/>
        </p:blipFill>
        <p:spPr bwMode="auto">
          <a:xfrm>
            <a:off x="697428" y="1790808"/>
            <a:ext cx="163285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G:\Collections and Research\Aquatic Zoology\Research\Monika_softcorals\PROJECTS\WAMSI\Echinogorgia 3\3a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33"/>
          <a:stretch/>
        </p:blipFill>
        <p:spPr bwMode="auto">
          <a:xfrm>
            <a:off x="2432720" y="1790808"/>
            <a:ext cx="2330164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:\Collections and Research\Aquatic Zoology\Research\Monika_softcorals\PROJECTS\WAMSI\Echinogorgia 3\IMG_218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80" r="8044" b="59109"/>
          <a:stretch/>
        </p:blipFill>
        <p:spPr bwMode="auto">
          <a:xfrm>
            <a:off x="3129279" y="5464160"/>
            <a:ext cx="931199" cy="809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48" t="30829" r="29357" b="12543"/>
          <a:stretch/>
        </p:blipFill>
        <p:spPr bwMode="auto">
          <a:xfrm rot="16200000">
            <a:off x="1750654" y="4394601"/>
            <a:ext cx="1491344" cy="112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9" t="28989" r="23823" b="11633"/>
          <a:stretch/>
        </p:blipFill>
        <p:spPr bwMode="auto">
          <a:xfrm rot="16200000">
            <a:off x="349086" y="4557887"/>
            <a:ext cx="1872342" cy="1175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 descr="G:\Collections and Research\Aquatic Zoology\Research\Monika_softcorals\PROJECTS\WAMSI\Echinogorgia 3\IMG_2187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376" r="64946"/>
          <a:stretch/>
        </p:blipFill>
        <p:spPr bwMode="auto">
          <a:xfrm>
            <a:off x="3135125" y="4209544"/>
            <a:ext cx="925353" cy="123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535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Echinogorgia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 13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Echinogorgia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Z96283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31528"/>
            <a:ext cx="3600450" cy="3240087"/>
          </a:xfrm>
        </p:spPr>
        <p:txBody>
          <a:bodyPr anchor="t" anchorCtr="0">
            <a:normAutofit lnSpcReduction="10000"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US" sz="1400" dirty="0">
                <a:solidFill>
                  <a:schemeClr val="tx1"/>
                </a:solidFill>
              </a:rPr>
              <a:t>net-like </a:t>
            </a:r>
            <a:r>
              <a:rPr lang="en-US" sz="1400" dirty="0" smtClean="0">
                <a:solidFill>
                  <a:schemeClr val="tx1"/>
                </a:solidFill>
              </a:rPr>
              <a:t>fan </a:t>
            </a:r>
            <a:r>
              <a:rPr lang="en-US" sz="1400" dirty="0">
                <a:solidFill>
                  <a:schemeClr val="tx1"/>
                </a:solidFill>
              </a:rPr>
              <a:t>in one plane, short side </a:t>
            </a:r>
            <a:r>
              <a:rPr lang="en-US" sz="1400" dirty="0" smtClean="0">
                <a:solidFill>
                  <a:schemeClr val="tx1"/>
                </a:solidFill>
              </a:rPr>
              <a:t>branches - </a:t>
            </a:r>
            <a:r>
              <a:rPr lang="en-US" sz="1400" dirty="0">
                <a:solidFill>
                  <a:schemeClr val="tx1"/>
                </a:solidFill>
              </a:rPr>
              <a:t>few </a:t>
            </a:r>
            <a:r>
              <a:rPr lang="en-US" sz="1400" dirty="0" smtClean="0">
                <a:solidFill>
                  <a:schemeClr val="tx1"/>
                </a:solidFill>
              </a:rPr>
              <a:t>fused.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</a:t>
            </a:r>
            <a:r>
              <a:rPr lang="en-AU" sz="1400" dirty="0" err="1" smtClean="0">
                <a:solidFill>
                  <a:schemeClr val="tx1"/>
                </a:solidFill>
              </a:rPr>
              <a:t>thornscales</a:t>
            </a:r>
            <a:r>
              <a:rPr lang="en-AU" sz="1400" dirty="0" smtClean="0">
                <a:solidFill>
                  <a:schemeClr val="tx1"/>
                </a:solidFill>
              </a:rPr>
              <a:t> often with three </a:t>
            </a:r>
            <a:r>
              <a:rPr lang="en-AU" sz="1400" dirty="0">
                <a:solidFill>
                  <a:schemeClr val="tx1"/>
                </a:solidFill>
              </a:rPr>
              <a:t>thorn-like </a:t>
            </a:r>
            <a:r>
              <a:rPr lang="en-AU" sz="1400" dirty="0" smtClean="0">
                <a:solidFill>
                  <a:schemeClr val="tx1"/>
                </a:solidFill>
              </a:rPr>
              <a:t>projections. Polyp: spindles, crescent-shaped.</a:t>
            </a:r>
            <a:endParaRPr lang="en-US" sz="1400" dirty="0" smtClean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grey.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25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genus is common and appears to be widespread in  turbid, current driven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7" r="22426"/>
          <a:stretch/>
        </p:blipFill>
        <p:spPr bwMode="auto">
          <a:xfrm>
            <a:off x="706262" y="1799956"/>
            <a:ext cx="1847851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G:\Collections and Research\Aquatic Zoology\Research\Monika_softcorals\PROJECTS\WAMSI\Echinogorgia 4\IMG_2192.JPG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62" y="4246587"/>
            <a:ext cx="263978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 cstate="print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902" t="33960" r="26681" b="10236"/>
          <a:stretch/>
        </p:blipFill>
        <p:spPr bwMode="auto">
          <a:xfrm>
            <a:off x="3512840" y="4246587"/>
            <a:ext cx="644549" cy="1104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11"/>
          <a:stretch/>
        </p:blipFill>
        <p:spPr bwMode="auto">
          <a:xfrm>
            <a:off x="2648744" y="1788908"/>
            <a:ext cx="2058827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535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44765" y="710208"/>
            <a:ext cx="907415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Menella</a:t>
            </a:r>
            <a:r>
              <a:rPr lang="en-US" sz="2400" i="1" dirty="0" smtClean="0"/>
              <a:t> </a:t>
            </a:r>
            <a:r>
              <a:rPr lang="en-US" sz="2400" dirty="0" smtClean="0"/>
              <a:t>sp. 2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27498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Menella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Z96248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sparsely branched and whip-like.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leaf-scales.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brown. Axis black.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Generally common in turbid environments.</a:t>
            </a: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6" name="Picture 2" descr="C:\Photos\Menella2\P8160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86" y="1790808"/>
            <a:ext cx="3813183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Collections and Research\Aquatic Zoology\Research\Monika_softcorals\PROJECTS\WAMSI\Menella2\WAMSI_Menella2b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7" r="9232" b="12431"/>
          <a:stretch/>
        </p:blipFill>
        <p:spPr bwMode="auto">
          <a:xfrm flipH="1" flipV="1">
            <a:off x="757262" y="4305066"/>
            <a:ext cx="2270125" cy="173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G:\Collections and Research\Aquatic Zoology\Research\Monika_softcorals\PROJECTS\WAMSI\Menella2\WAMSI_Menella2a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2" t="23542" b="23542"/>
          <a:stretch/>
        </p:blipFill>
        <p:spPr bwMode="auto">
          <a:xfrm rot="5400000">
            <a:off x="3195458" y="4177433"/>
            <a:ext cx="879798" cy="113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Photos\Menella2\WAMSI_Menella2c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0" t="10867" r="3140" b="44699"/>
          <a:stretch/>
        </p:blipFill>
        <p:spPr bwMode="auto">
          <a:xfrm flipV="1">
            <a:off x="3050924" y="5196647"/>
            <a:ext cx="1135064" cy="87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360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44765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Menella</a:t>
            </a:r>
            <a:r>
              <a:rPr lang="en-US" sz="2400" i="1" dirty="0" smtClean="0"/>
              <a:t> </a:t>
            </a:r>
            <a:r>
              <a:rPr lang="en-US" sz="2400" dirty="0" smtClean="0"/>
              <a:t>sp. </a:t>
            </a:r>
            <a:r>
              <a:rPr lang="en-US" sz="2400" dirty="0"/>
              <a:t>3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Menella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Z96202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21285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bushy, branched, with round, prominent calyces.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leaf scales with smooth, rounded edges and ‘tripod’-like roots.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yellowish with black axis.  </a:t>
            </a:r>
            <a:r>
              <a:rPr lang="en-US" sz="1400" dirty="0">
                <a:solidFill>
                  <a:schemeClr val="tx1"/>
                </a:solidFill>
              </a:rPr>
              <a:t>S</a:t>
            </a:r>
            <a:r>
              <a:rPr lang="en-US" sz="1400" dirty="0" smtClean="0">
                <a:solidFill>
                  <a:schemeClr val="tx1"/>
                </a:solidFill>
              </a:rPr>
              <a:t>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Generally </a:t>
            </a:r>
            <a:r>
              <a:rPr lang="en-US" sz="1400" dirty="0" smtClean="0">
                <a:solidFill>
                  <a:schemeClr val="tx1"/>
                </a:solidFill>
              </a:rPr>
              <a:t>common in </a:t>
            </a:r>
            <a:r>
              <a:rPr lang="en-US" sz="1400" dirty="0">
                <a:solidFill>
                  <a:schemeClr val="tx1"/>
                </a:solidFill>
              </a:rPr>
              <a:t>turbid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6" name="Picture 2" descr="G:\Collections and Research\Aquatic Zoology\Research\Monika_softcorals\PROJECTS\WAMSI\Menella3\P81600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11" y="1790808"/>
            <a:ext cx="3813183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Collections and Research\Aquatic Zoology\Research\Monika_softcorals\PROJECTS\WAMSI\Menella3\WAMSI_Menella3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6" r="9276"/>
          <a:stretch/>
        </p:blipFill>
        <p:spPr bwMode="auto">
          <a:xfrm>
            <a:off x="740533" y="4247356"/>
            <a:ext cx="2466181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Collections and Research\Aquatic Zoology\Research\Monika_softcorals\PROJECTS\WAMSI\Menella3\WAMSI_Menella3b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54"/>
          <a:stretch/>
        </p:blipFill>
        <p:spPr bwMode="auto">
          <a:xfrm>
            <a:off x="3242542" y="4257392"/>
            <a:ext cx="1090885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G:\Collections and Research\Aquatic Zoology\Research\Monika_softcorals\PROJECTS\WAMSI\Menella3\P816004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23" r="38568" b="21811"/>
          <a:stretch/>
        </p:blipFill>
        <p:spPr bwMode="auto">
          <a:xfrm rot="16200000">
            <a:off x="3163872" y="2310736"/>
            <a:ext cx="1980002" cy="940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032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25393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Menella</a:t>
            </a:r>
            <a:r>
              <a:rPr lang="en-US" sz="2400" i="1" dirty="0" smtClean="0"/>
              <a:t> </a:t>
            </a:r>
            <a:r>
              <a:rPr lang="en-US" sz="2400" dirty="0" smtClean="0"/>
              <a:t>sp. </a:t>
            </a:r>
            <a:r>
              <a:rPr lang="en-US" sz="2400" dirty="0"/>
              <a:t>4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Menella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Z90167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 lnSpcReduction="10000"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whip-like, branched, round calyces.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large leaf scales with smooth, thin, rounded edges and prominent roots.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orange with a black axis. Sclerites light brown with thin transparent blades.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Generally common, turbid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6" name="Picture 2" descr="G:\Collections and Research\Aquatic Zoology\Research\Monika_softcorals\PROJECTS\WAMSI\Menella4\PB29029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28" r="22307"/>
          <a:stretch/>
        </p:blipFill>
        <p:spPr bwMode="auto">
          <a:xfrm>
            <a:off x="704528" y="1790808"/>
            <a:ext cx="12319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Collections and Research\Aquatic Zoology\Research\Monika_softcorals\PROJECTS\WAMSI\Menella4\PB29029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672" y="1790808"/>
            <a:ext cx="263989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Collections and Research\Aquatic Zoology\Research\Monika_softcorals\PROJECTS\WAMSI\Menella4\IMG_230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4221088"/>
            <a:ext cx="263978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219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4053"/>
            <a:ext cx="907415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Menella</a:t>
            </a:r>
            <a:r>
              <a:rPr lang="en-US" sz="2400" i="1" dirty="0" smtClean="0"/>
              <a:t> </a:t>
            </a:r>
            <a:r>
              <a:rPr lang="en-US" sz="2400" dirty="0" smtClean="0"/>
              <a:t>sp. 5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0351"/>
            <a:ext cx="3600450" cy="1320800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Menella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Z94702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bushy, sparsely branched.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leaf-scales.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pinkish-orange. Sclerites orange.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15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Generally </a:t>
            </a:r>
            <a:r>
              <a:rPr lang="en-US" sz="1400" dirty="0" smtClean="0">
                <a:solidFill>
                  <a:schemeClr val="tx1"/>
                </a:solidFill>
              </a:rPr>
              <a:t>common in </a:t>
            </a:r>
            <a:r>
              <a:rPr lang="en-US" sz="1400" dirty="0">
                <a:solidFill>
                  <a:schemeClr val="tx1"/>
                </a:solidFill>
              </a:rPr>
              <a:t>turbid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6" name="Picture 2" descr="G:\Collections and Research\Aquatic Zoology\Research\Monika_softcorals\PROJECTS\WAMSI\Menella5\P816002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84"/>
          <a:stretch/>
        </p:blipFill>
        <p:spPr bwMode="auto">
          <a:xfrm>
            <a:off x="713339" y="1790808"/>
            <a:ext cx="3283781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Collections and Research\Aquatic Zoology\Research\Monika_softcorals\PROJECTS\WAMSI\Menella5\P816002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 rot="16200000">
            <a:off x="3484566" y="2486424"/>
            <a:ext cx="1980000" cy="60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Collections and Research\Aquatic Zoology\Research\Monika_softcorals\PROJECTS\WAMSI\Menella5\WAMSI_Menella5a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84"/>
          <a:stretch/>
        </p:blipFill>
        <p:spPr bwMode="auto">
          <a:xfrm>
            <a:off x="713339" y="4282405"/>
            <a:ext cx="265433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G:\Collections and Research\Aquatic Zoology\Research\Monika_softcorals\PROJECTS\WAMSI\Menella5\WAMSI_Menella5b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57"/>
          <a:stretch/>
        </p:blipFill>
        <p:spPr bwMode="auto">
          <a:xfrm>
            <a:off x="3367675" y="4282405"/>
            <a:ext cx="1519785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982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01636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Menella</a:t>
            </a:r>
            <a:r>
              <a:rPr lang="en-US" sz="2400" i="1" dirty="0" smtClean="0"/>
              <a:t> </a:t>
            </a:r>
            <a:r>
              <a:rPr lang="en-US" sz="2400" dirty="0" smtClean="0"/>
              <a:t>sp. </a:t>
            </a:r>
            <a:r>
              <a:rPr lang="en-US" sz="2400" dirty="0"/>
              <a:t>6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Menella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Z94565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15952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bushy with many whip-like branches and side branches extending at near right angles.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small, globe-like leaf-scales of similar size.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light-brown to pinkish.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30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Generally </a:t>
            </a:r>
            <a:r>
              <a:rPr lang="en-US" sz="1400" dirty="0">
                <a:solidFill>
                  <a:schemeClr val="tx1"/>
                </a:solidFill>
              </a:rPr>
              <a:t>common, turbid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6" name="Picture 2" descr="G:\Collections and Research\Aquatic Zoology\Research\Monika_softcorals\PROJECTS\WAMSI\Menella6\P81600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1790808"/>
            <a:ext cx="3813183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Collections and Research\Aquatic Zoology\Research\Monika_softcorals\PROJECTS\WAMSI\Menella6\WAMSI_Menella6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4221088"/>
            <a:ext cx="285977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918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01636"/>
            <a:ext cx="9091612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Menella</a:t>
            </a:r>
            <a:r>
              <a:rPr lang="en-US" sz="2400" i="1" dirty="0" smtClean="0"/>
              <a:t> </a:t>
            </a:r>
            <a:r>
              <a:rPr lang="en-US" sz="2400" dirty="0" smtClean="0"/>
              <a:t>sp. 7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00808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Menella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Z96420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bushy and branched.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leaf-scales, ‘club-like’ with pointed tips and strong roots.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light grey.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Generally </a:t>
            </a:r>
            <a:r>
              <a:rPr lang="en-US" sz="1400" dirty="0">
                <a:solidFill>
                  <a:schemeClr val="tx1"/>
                </a:solidFill>
              </a:rPr>
              <a:t>common, turbid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6" name="Picture 2" descr="G:\Collections and Research\Aquatic Zoology\Research\Monika_softcorals\PROJECTS\WAMSI\Menella7\P816003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85" r="21038"/>
          <a:stretch/>
        </p:blipFill>
        <p:spPr bwMode="auto">
          <a:xfrm>
            <a:off x="704528" y="1790808"/>
            <a:ext cx="191716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Collections and Research\Aquatic Zoology\Research\Monika_softcorals\PROJECTS\WAMSI\Menella7\WAMSI_Menella7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4221088"/>
            <a:ext cx="285977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:\WAMSI\Menella7\P81600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287627" y="2231440"/>
            <a:ext cx="1980000" cy="111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207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01636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Menella</a:t>
            </a:r>
            <a:r>
              <a:rPr lang="en-US" sz="2400" i="1" dirty="0" smtClean="0"/>
              <a:t> </a:t>
            </a:r>
            <a:r>
              <a:rPr lang="en-US" sz="2400" dirty="0" smtClean="0"/>
              <a:t>sp. 8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70348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Menella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Z94521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40335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bushy with whip-like branches, side branches extending at near right angles.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wide leaf-scales.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orange.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up to over 50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Generally common, turbid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6" name="Picture 2" descr="G:\Collections and Research\Aquatic Zoology\Research\Monika_softcorals\PROJECTS\WAMSI\Menella1\P8160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48" y="1790808"/>
            <a:ext cx="3813183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14" t="21090" b="28880"/>
          <a:stretch/>
        </p:blipFill>
        <p:spPr bwMode="auto">
          <a:xfrm rot="5400000">
            <a:off x="824493" y="5167744"/>
            <a:ext cx="836459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G:\Collections and Research\Aquatic Zoology\Research\Monika_softcorals\PROJECTS\WAMSI\Menella1\WAMSI_Menella1b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50" r="69343" b="44731"/>
          <a:stretch/>
        </p:blipFill>
        <p:spPr bwMode="auto">
          <a:xfrm rot="10800000">
            <a:off x="2000672" y="5318057"/>
            <a:ext cx="876718" cy="857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90" r="57577" b="28880"/>
          <a:stretch/>
        </p:blipFill>
        <p:spPr bwMode="auto">
          <a:xfrm>
            <a:off x="706148" y="4221088"/>
            <a:ext cx="1213191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 descr="G:\Collections and Research\Aquatic Zoology\Research\Monika_softcorals\PROJECTS\WAMSI\Menella1\WAMSI_Menella1b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39" t="11950"/>
          <a:stretch/>
        </p:blipFill>
        <p:spPr bwMode="auto">
          <a:xfrm rot="16200000">
            <a:off x="2414919" y="3811666"/>
            <a:ext cx="1060176" cy="188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121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07415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Menella</a:t>
            </a:r>
            <a:r>
              <a:rPr lang="en-US" sz="2400" i="1" dirty="0" smtClean="0"/>
              <a:t> </a:t>
            </a:r>
            <a:r>
              <a:rPr lang="en-US" sz="2400" dirty="0" smtClean="0"/>
              <a:t>sp. 9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00808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Menella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Z96203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whip-like and sparsely branched; distinct, round calyces.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leaf-scales with strong root structures.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cream to light brown and with a black axis.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15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Generally common, turbid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6" name="Picture 2" descr="G:\Collections and Research\Aquatic Zoology\Research\Monika_softcorals\PROJECTS\WAMSI\Menella4\P81600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3" r="8444"/>
          <a:stretch/>
        </p:blipFill>
        <p:spPr bwMode="auto">
          <a:xfrm>
            <a:off x="704528" y="1769138"/>
            <a:ext cx="3271045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Collections and Research\Aquatic Zoology\Research\Monika_softcorals\PROJECTS\WAMSI\Menella4\P816002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5" b="30181"/>
          <a:stretch/>
        </p:blipFill>
        <p:spPr bwMode="auto">
          <a:xfrm rot="16200000">
            <a:off x="3479713" y="2398318"/>
            <a:ext cx="1980000" cy="74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Collections and Research\Aquatic Zoology\Research\Monika_softcorals\PROJECTS\WAMSI\Menella4\WAMSI_Menella4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4221088"/>
            <a:ext cx="285977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331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07415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Menella</a:t>
            </a:r>
            <a:r>
              <a:rPr lang="en-US" sz="2400" i="1" dirty="0" smtClean="0"/>
              <a:t> </a:t>
            </a:r>
            <a:r>
              <a:rPr lang="en-US" sz="2400" dirty="0" smtClean="0"/>
              <a:t>sp. 10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85018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Menella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Z96350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5193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bush-like. Attached to an ascidia.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leaf-scales.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brick red with a golden-brown axis.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>
                <a:solidFill>
                  <a:schemeClr val="tx1"/>
                </a:solidFill>
              </a:rPr>
              <a:t> orange-brown.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15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Generally common, turbid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2" name="Picture 2" descr="H:\WAMSI\Menella 10\IMG_249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97" r="24867"/>
          <a:stretch/>
        </p:blipFill>
        <p:spPr bwMode="auto">
          <a:xfrm>
            <a:off x="672456" y="4221088"/>
            <a:ext cx="897467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H:\WAMSI\Menella 10\IMG_249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63" r="13418"/>
          <a:stretch/>
        </p:blipFill>
        <p:spPr bwMode="auto">
          <a:xfrm>
            <a:off x="1593670" y="4221088"/>
            <a:ext cx="110066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:\WAMSI\Menella 10\IMG_249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31" t="40615" r="27513"/>
          <a:stretch/>
        </p:blipFill>
        <p:spPr bwMode="auto">
          <a:xfrm>
            <a:off x="3893031" y="5020733"/>
            <a:ext cx="948267" cy="117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:\WAMSI\Menella 10\IMG_2493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841" t="28589" r="28319" b="30788"/>
          <a:stretch/>
        </p:blipFill>
        <p:spPr bwMode="auto">
          <a:xfrm>
            <a:off x="3893031" y="4191007"/>
            <a:ext cx="946180" cy="804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:\WAMSI\Menella 10\IMG_2491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36" r="20915"/>
          <a:stretch/>
        </p:blipFill>
        <p:spPr bwMode="auto">
          <a:xfrm>
            <a:off x="2727211" y="4216565"/>
            <a:ext cx="10922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:\WAMSI\Menella 10\P2220542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86" r="9634"/>
          <a:stretch/>
        </p:blipFill>
        <p:spPr bwMode="auto">
          <a:xfrm>
            <a:off x="696368" y="1790808"/>
            <a:ext cx="1913467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:\WAMSI\Menella 10\P2220543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622" r="17392"/>
          <a:stretch/>
        </p:blipFill>
        <p:spPr bwMode="auto">
          <a:xfrm>
            <a:off x="2713643" y="1807245"/>
            <a:ext cx="1313723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357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001125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Paraplexaura</a:t>
            </a:r>
            <a:r>
              <a:rPr lang="en-US" sz="2400" i="1" dirty="0" smtClean="0"/>
              <a:t> </a:t>
            </a:r>
            <a:r>
              <a:rPr lang="en-US" sz="2400" dirty="0" smtClean="0"/>
              <a:t>sp. 2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6177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Paraplexaura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Z94540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32669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bushy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complexly </a:t>
            </a:r>
            <a:r>
              <a:rPr lang="en-US" sz="1400" dirty="0" err="1" smtClean="0">
                <a:solidFill>
                  <a:schemeClr val="tx1"/>
                </a:solidFill>
              </a:rPr>
              <a:t>tuberculated</a:t>
            </a:r>
            <a:r>
              <a:rPr lang="en-US" sz="1400" dirty="0" smtClean="0">
                <a:solidFill>
                  <a:schemeClr val="tx1"/>
                </a:solidFill>
              </a:rPr>
              <a:t> sclerites.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brown. Sclerites light brown.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up to 35 cm.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Uncommon, turbid and fast flowing environments.</a:t>
            </a: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2" name="Picture 2" descr="G:\Collections and Research\Aquatic Zoology\Research\Monika_softcorals\PROJECTS\WAMSI\Paraplexaura 2\PB3002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32" b="20606"/>
          <a:stretch/>
        </p:blipFill>
        <p:spPr bwMode="auto">
          <a:xfrm rot="16200000" flipV="1">
            <a:off x="216196" y="2279137"/>
            <a:ext cx="1980000" cy="1003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648" y="1792851"/>
            <a:ext cx="2639896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3" t="12023" r="9631" b="4165"/>
          <a:stretch/>
        </p:blipFill>
        <p:spPr bwMode="auto">
          <a:xfrm rot="5400000">
            <a:off x="441268" y="4519039"/>
            <a:ext cx="1980000" cy="1453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40" t="14547" r="3095" b="8911"/>
          <a:stretch/>
        </p:blipFill>
        <p:spPr bwMode="auto">
          <a:xfrm rot="16200000">
            <a:off x="1843932" y="4555713"/>
            <a:ext cx="1980000" cy="1380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88" t="10904" r="4825" b="15926"/>
          <a:stretch/>
        </p:blipFill>
        <p:spPr bwMode="auto">
          <a:xfrm rot="16200000">
            <a:off x="3115149" y="4581464"/>
            <a:ext cx="1980000" cy="1328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614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07415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Paraplexaura</a:t>
            </a:r>
            <a:r>
              <a:rPr lang="en-US" sz="2400" i="1" dirty="0" smtClean="0"/>
              <a:t> </a:t>
            </a:r>
            <a:r>
              <a:rPr lang="en-US" sz="2400" dirty="0" smtClean="0"/>
              <a:t>sp. 4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Paraplexaura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Z96262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9385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fan in one plane with a branched, pinnate appearance.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massive, spiky </a:t>
            </a:r>
            <a:r>
              <a:rPr lang="en-US" sz="1400" dirty="0" err="1" smtClean="0">
                <a:solidFill>
                  <a:schemeClr val="tx1"/>
                </a:solidFill>
              </a:rPr>
              <a:t>thornscales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brown. Sclerites brown.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30 cm.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Uncommon</a:t>
            </a:r>
            <a:r>
              <a:rPr lang="en-US" sz="1400" dirty="0">
                <a:solidFill>
                  <a:schemeClr val="tx1"/>
                </a:solidFill>
              </a:rPr>
              <a:t>, turbid and fast flowing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2051" name="Picture 3" descr="G:\Collections and Research\Aquatic Zoology\Research\Monika_softcorals\PROJECTS\WAMSI\Paraplexaura 4\PB30029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7" r="32094" b="7020"/>
          <a:stretch/>
        </p:blipFill>
        <p:spPr bwMode="auto">
          <a:xfrm>
            <a:off x="730203" y="1790808"/>
            <a:ext cx="125662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:\Collections and Research\Aquatic Zoology\Research\Monika_softcorals\PROJECTS\WAMSI\Paraplexaura 4\PB30029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680" y="1799027"/>
            <a:ext cx="263989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455" t="71913"/>
          <a:stretch/>
        </p:blipFill>
        <p:spPr bwMode="auto">
          <a:xfrm>
            <a:off x="730203" y="5659417"/>
            <a:ext cx="1149489" cy="556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70" t="20037" r="5784" b="17368"/>
          <a:stretch/>
        </p:blipFill>
        <p:spPr bwMode="auto">
          <a:xfrm>
            <a:off x="729460" y="4221088"/>
            <a:ext cx="2300463" cy="1239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83" r="53746" b="57048"/>
          <a:stretch/>
        </p:blipFill>
        <p:spPr bwMode="auto">
          <a:xfrm flipV="1">
            <a:off x="1980056" y="5362218"/>
            <a:ext cx="1049867" cy="850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26" t="15079" r="14143" b="11428"/>
          <a:stretch/>
        </p:blipFill>
        <p:spPr bwMode="auto">
          <a:xfrm rot="16200000">
            <a:off x="2822011" y="4479870"/>
            <a:ext cx="1972733" cy="1455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802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Paraplexaura</a:t>
            </a:r>
            <a:r>
              <a:rPr lang="en-US" sz="2400" i="1" dirty="0" smtClean="0"/>
              <a:t> </a:t>
            </a:r>
            <a:r>
              <a:rPr lang="en-US" sz="2400" dirty="0" smtClean="0"/>
              <a:t>sp. 5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90808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Paraplexaura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Z96219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60526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sparingly branched colony in one plane.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complexly </a:t>
            </a:r>
            <a:r>
              <a:rPr lang="en-US" sz="1400" dirty="0" err="1" smtClean="0">
                <a:solidFill>
                  <a:schemeClr val="tx1"/>
                </a:solidFill>
              </a:rPr>
              <a:t>tuberculated</a:t>
            </a:r>
            <a:r>
              <a:rPr lang="en-US" sz="1400" dirty="0" smtClean="0">
                <a:solidFill>
                  <a:schemeClr val="tx1"/>
                </a:solidFill>
              </a:rPr>
              <a:t> sclerites.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brick red. Sclerites bright red.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10 cm.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Uncommon, turbid and fast flowing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52" t="13318" r="20523"/>
          <a:stretch/>
        </p:blipFill>
        <p:spPr bwMode="auto">
          <a:xfrm>
            <a:off x="704528" y="1790808"/>
            <a:ext cx="1426065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5"/>
          <a:stretch/>
        </p:blipFill>
        <p:spPr bwMode="auto">
          <a:xfrm rot="5400000">
            <a:off x="1912786" y="2114056"/>
            <a:ext cx="1980000" cy="1333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G:\Collections and Research\Aquatic Zoology\Research\Monika_softcorals\PROJECTS\WAMSI\Paraplexaura 5\IMG_231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9"/>
          <a:stretch/>
        </p:blipFill>
        <p:spPr bwMode="auto">
          <a:xfrm>
            <a:off x="704528" y="4230464"/>
            <a:ext cx="1497577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G:\Collections and Research\Aquatic Zoology\Research\Monika_softcorals\PROJECTS\WAMSI\Paraplexaura 5\IMG_231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1"/>
          <a:stretch/>
        </p:blipFill>
        <p:spPr bwMode="auto">
          <a:xfrm>
            <a:off x="2236034" y="4230464"/>
            <a:ext cx="2557661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:\Collections and Research\Aquatic Zoology\Research\Monika_softcorals\PROJECTS\WAMSI\Paraplexaura 5\IMG_231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5" r="66647" b="29385"/>
          <a:stretch/>
        </p:blipFill>
        <p:spPr bwMode="auto">
          <a:xfrm flipV="1">
            <a:off x="4232920" y="4230463"/>
            <a:ext cx="560775" cy="70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802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4107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Paraplexaura</a:t>
            </a:r>
            <a:r>
              <a:rPr lang="en-US" sz="2400" i="1" dirty="0" smtClean="0"/>
              <a:t> </a:t>
            </a:r>
            <a:r>
              <a:rPr lang="en-US" sz="2400" dirty="0" smtClean="0"/>
              <a:t>sp. 6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85018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Paraplexaura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Z96428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68910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bushy and branched.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</a:t>
            </a:r>
            <a:r>
              <a:rPr lang="en-US" sz="1400" dirty="0" err="1" smtClean="0">
                <a:solidFill>
                  <a:schemeClr val="tx1"/>
                </a:solidFill>
              </a:rPr>
              <a:t>thornscales</a:t>
            </a:r>
            <a:r>
              <a:rPr lang="en-US" sz="1400" dirty="0" smtClean="0">
                <a:solidFill>
                  <a:schemeClr val="tx1"/>
                </a:solidFill>
              </a:rPr>
              <a:t> with rounded projections and well developed root structures, wide spindles.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light grey-blueish.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30 cm.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Uncommon, turbid and fast flowing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itchFamily="34" charset="0"/>
              <a:buChar char="•"/>
            </a:pPr>
            <a:endParaRPr lang="en-US" sz="1400" b="1" dirty="0" smtClean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26" b="5474"/>
          <a:stretch/>
        </p:blipFill>
        <p:spPr bwMode="auto">
          <a:xfrm rot="5400000">
            <a:off x="241175" y="2254507"/>
            <a:ext cx="1980000" cy="1035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274" y="1782052"/>
            <a:ext cx="2639896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54" t="19683" r="27779" b="9335"/>
          <a:stretch/>
        </p:blipFill>
        <p:spPr bwMode="auto">
          <a:xfrm rot="10800000">
            <a:off x="2144688" y="4240952"/>
            <a:ext cx="1007534" cy="140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76" t="28148" r="6536" b="3986"/>
          <a:stretch/>
        </p:blipFill>
        <p:spPr bwMode="auto">
          <a:xfrm rot="5400000" flipV="1">
            <a:off x="3269900" y="4195860"/>
            <a:ext cx="1253560" cy="1343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81" t="16013" r="8594" b="11722"/>
          <a:stretch/>
        </p:blipFill>
        <p:spPr bwMode="auto">
          <a:xfrm rot="16200000">
            <a:off x="385227" y="4567024"/>
            <a:ext cx="1980000" cy="1327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802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01636"/>
            <a:ext cx="9096375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Paraplexaura</a:t>
            </a:r>
            <a:r>
              <a:rPr lang="en-US" sz="2400" i="1" dirty="0" smtClean="0"/>
              <a:t> </a:t>
            </a:r>
            <a:r>
              <a:rPr lang="en-US" sz="2400" dirty="0" smtClean="0"/>
              <a:t>sp. 7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Paraplexaura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Z94643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2984243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fan in one plane and short side branches.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complex, massive, </a:t>
            </a:r>
            <a:r>
              <a:rPr lang="en-US" sz="1400" dirty="0" err="1" smtClean="0">
                <a:solidFill>
                  <a:schemeClr val="tx1"/>
                </a:solidFill>
              </a:rPr>
              <a:t>warted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thornscales</a:t>
            </a:r>
            <a:r>
              <a:rPr lang="en-US" sz="1400" dirty="0" smtClean="0">
                <a:solidFill>
                  <a:schemeClr val="tx1"/>
                </a:solidFill>
              </a:rPr>
              <a:t> and spindles.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grey.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up to 20 cm.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Uncommon, turbid and fast flowing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5122" name="Picture 2" descr="G:\Collections and Research\Aquatic Zoology\Research\Monika_softcorals\PROJECTS\WAMSI\Paraplexaura 7\PB30030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0" t="8482" r="26474"/>
          <a:stretch/>
        </p:blipFill>
        <p:spPr bwMode="auto">
          <a:xfrm>
            <a:off x="704528" y="1765243"/>
            <a:ext cx="1748517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G:\Collections and Research\Aquatic Zoology\Research\Monika_softcorals\PROJECTS\WAMSI\Paraplexaura 7\PB30030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69"/>
          <a:stretch/>
        </p:blipFill>
        <p:spPr bwMode="auto">
          <a:xfrm>
            <a:off x="2507452" y="1782093"/>
            <a:ext cx="238464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170" r="31342"/>
          <a:stretch/>
        </p:blipFill>
        <p:spPr bwMode="auto">
          <a:xfrm>
            <a:off x="704528" y="4221088"/>
            <a:ext cx="1016001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54" t="14302" r="28296" b="24122"/>
          <a:stretch/>
        </p:blipFill>
        <p:spPr bwMode="auto">
          <a:xfrm rot="5400000" flipV="1">
            <a:off x="3527860" y="4129845"/>
            <a:ext cx="1017633" cy="1219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00" t="3616" r="20720" b="11717"/>
          <a:stretch/>
        </p:blipFill>
        <p:spPr bwMode="auto">
          <a:xfrm>
            <a:off x="1772537" y="4221088"/>
            <a:ext cx="1625601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645" t="31393" r="16121" b="13224"/>
          <a:stretch/>
        </p:blipFill>
        <p:spPr bwMode="auto">
          <a:xfrm rot="5400000" flipV="1">
            <a:off x="3672538" y="5220122"/>
            <a:ext cx="850900" cy="1096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11" t="19878" r="48355" b="29046"/>
          <a:stretch/>
        </p:blipFill>
        <p:spPr bwMode="auto">
          <a:xfrm rot="16200000">
            <a:off x="2525611" y="5262756"/>
            <a:ext cx="850900" cy="101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Straight Connector 14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802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26534" y="710208"/>
            <a:ext cx="9001125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Astrogorgia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sp.1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Astrogorgia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Z96366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32669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whip-like and sparsely branched in one plane with polyps all around.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spindles, some branched.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red. Sclerites bright red.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Common in muddy and clear water.</a:t>
            </a: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2050" name="Picture 2" descr="G:\Collections and Research\Aquatic Zoology\Research\Monika_softcorals\PROJECTS\WAMSI\Astrogorgia 1\PB23024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1" r="18676"/>
          <a:stretch/>
        </p:blipFill>
        <p:spPr bwMode="auto">
          <a:xfrm>
            <a:off x="695427" y="1790808"/>
            <a:ext cx="181289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G:\Collections and Research\Aquatic Zoology\Research\Monika_softcorals\PROJECTS\WAMSI\Astrogorgia 1\IMG_223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7"/>
          <a:stretch/>
        </p:blipFill>
        <p:spPr bwMode="auto">
          <a:xfrm>
            <a:off x="704528" y="4221088"/>
            <a:ext cx="2319131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905359" y="4468528"/>
            <a:ext cx="1980000" cy="1485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226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01636"/>
            <a:ext cx="907415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Astrogorgia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 2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89398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Astrogorgia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Z96325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08286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whip-like branch fragment with polyps mainly in two rows. 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large spindles, some branched.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white </a:t>
            </a:r>
            <a:r>
              <a:rPr lang="en-US" sz="1400" dirty="0">
                <a:solidFill>
                  <a:schemeClr val="tx1"/>
                </a:solidFill>
              </a:rPr>
              <a:t>with </a:t>
            </a:r>
            <a:r>
              <a:rPr lang="en-US" sz="1400" dirty="0" smtClean="0">
                <a:solidFill>
                  <a:schemeClr val="tx1"/>
                </a:solidFill>
              </a:rPr>
              <a:t>black axis.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5 cm, fragment.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Generally common in turbid and clear water.</a:t>
            </a: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2" r="24683"/>
          <a:stretch/>
        </p:blipFill>
        <p:spPr bwMode="auto">
          <a:xfrm>
            <a:off x="727376" y="1790808"/>
            <a:ext cx="1359673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G:\Collections and Research\Aquatic Zoology\Research\Monika_softcorals\PROJECTS\WAMSI\Astrogorgia 2\IMG_223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646" b="20912"/>
          <a:stretch/>
        </p:blipFill>
        <p:spPr bwMode="auto">
          <a:xfrm rot="16200000">
            <a:off x="171342" y="4771009"/>
            <a:ext cx="1980000" cy="86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23" t="21818" r="11489" b="22255"/>
          <a:stretch/>
        </p:blipFill>
        <p:spPr bwMode="auto">
          <a:xfrm rot="16200000">
            <a:off x="1225864" y="4695965"/>
            <a:ext cx="1980000" cy="1018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G:\Collections and Research\Aquatic Zoology\Research\Monika_softcorals\PROJECTS\WAMSI\Astrogorgia 2\IMG_223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236" b="9905"/>
          <a:stretch/>
        </p:blipFill>
        <p:spPr bwMode="auto">
          <a:xfrm rot="16200000">
            <a:off x="2415788" y="4663954"/>
            <a:ext cx="1980000" cy="1082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040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07415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Astrogorgia</a:t>
            </a:r>
            <a:r>
              <a:rPr lang="en-US" sz="2400" i="1" dirty="0" smtClean="0"/>
              <a:t> </a:t>
            </a:r>
            <a:r>
              <a:rPr lang="en-US" sz="2400" dirty="0" smtClean="0"/>
              <a:t>sp. 3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67958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PLEXAURIDAE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Astrogorgia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Z92201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32669"/>
            <a:ext cx="3600450" cy="3240087"/>
          </a:xfrm>
        </p:spPr>
        <p:txBody>
          <a:bodyPr anchor="t" anchorCtr="0">
            <a:normAutofit lnSpcReduction="10000"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fan in one plane. </a:t>
            </a:r>
            <a:r>
              <a:rPr lang="en-US" sz="1400" dirty="0" smtClean="0">
                <a:solidFill>
                  <a:schemeClr val="tx1"/>
                </a:solidFill>
              </a:rPr>
              <a:t>Sclerites: warty, large spindles on surface. Smaller spindles in the calyces longitudinally arranged. Polyps: short spindles.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pink with red polyps and brown axis. Surface spindles light purple. Polyp sclerites red and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15 cm.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Generally common in </a:t>
            </a:r>
            <a:r>
              <a:rPr lang="en-US" sz="1400" dirty="0">
                <a:solidFill>
                  <a:schemeClr val="tx1"/>
                </a:solidFill>
              </a:rPr>
              <a:t>m</a:t>
            </a:r>
            <a:r>
              <a:rPr lang="en-US" sz="1400" dirty="0" smtClean="0">
                <a:solidFill>
                  <a:schemeClr val="tx1"/>
                </a:solidFill>
              </a:rPr>
              <a:t>uddy and clear water.</a:t>
            </a: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5362" name="Picture 2" descr="H:\WAMSI\2017\Astrogorgia sp. 3\P201047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3" r="15401"/>
          <a:stretch/>
        </p:blipFill>
        <p:spPr bwMode="auto">
          <a:xfrm>
            <a:off x="691884" y="1775578"/>
            <a:ext cx="116477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H:\WAMSI\2017\Astrogorgia sp. 3\P201047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6" r="9418"/>
          <a:stretch/>
        </p:blipFill>
        <p:spPr bwMode="auto">
          <a:xfrm>
            <a:off x="3512840" y="1775578"/>
            <a:ext cx="1164773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:\WAMSI\2017\Astrogorgia sp. 3\P201047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664" y="1767958"/>
            <a:ext cx="1485059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:\WAMSI\2017\Astrogorgia sp. 3\IMG_244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84" y="4194016"/>
            <a:ext cx="1485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H:\WAMSI\2017\Astrogorgia sp. 3\IMG_244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936" y="4194016"/>
            <a:ext cx="1485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540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07415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Hicksonella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princeps</a:t>
            </a:r>
            <a:r>
              <a:rPr lang="en-US" sz="2400" i="1" dirty="0" smtClean="0"/>
              <a:t> </a:t>
            </a:r>
            <a:r>
              <a:rPr lang="en-US" sz="2400" dirty="0" smtClean="0"/>
              <a:t>Nutting, 1910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GORGONIIDAE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Hicksonella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Z90151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5591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bushy, may form dense bushes.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clubs and girdled spindles. Some fewer smooth, long rods with spiky ends are present.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grey-brown.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20 cm.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Common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smtClean="0">
                <a:solidFill>
                  <a:schemeClr val="tx1"/>
                </a:solidFill>
              </a:rPr>
              <a:t>in shallow water.</a:t>
            </a: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4098" name="Picture 2" descr="G:\Collections and Research\Aquatic Zoology\Research\Monika_softcorals\PROJECTS\WAMSI\Hicksonella princeps\G334281_deck_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1790808"/>
            <a:ext cx="264006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45"/>
          <a:stretch/>
        </p:blipFill>
        <p:spPr bwMode="auto">
          <a:xfrm>
            <a:off x="3368824" y="1790808"/>
            <a:ext cx="1437638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G:\Collections and Research\Aquatic Zoology\Research\Monika_softcorals\PROJECTS\WAMSI\Hicksonella princeps\G334281_sclerites_a.jpg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94"/>
          <a:stretch/>
        </p:blipFill>
        <p:spPr bwMode="auto">
          <a:xfrm>
            <a:off x="704528" y="4250016"/>
            <a:ext cx="224398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564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Pseudoptrogorgia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pinnata</a:t>
            </a:r>
            <a:r>
              <a:rPr lang="en-US" sz="2400" i="1" dirty="0" smtClean="0"/>
              <a:t> </a:t>
            </a:r>
            <a:r>
              <a:rPr lang="en-US" sz="2400" dirty="0" smtClean="0"/>
              <a:t>(Nutting, 1910)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00808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GORGONIIDAE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Pseudoptrogorgia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Z92198</a:t>
            </a:r>
            <a:endParaRPr lang="en-AU" sz="1400" b="1" dirty="0">
              <a:solidFill>
                <a:schemeClr val="tx1"/>
              </a:solidFill>
            </a:endParaRPr>
          </a:p>
          <a:p>
            <a:pPr algn="l"/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296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erect, </a:t>
            </a:r>
            <a:r>
              <a:rPr lang="en-AU" sz="1400" dirty="0" smtClean="0">
                <a:solidFill>
                  <a:schemeClr val="tx1"/>
                </a:solidFill>
              </a:rPr>
              <a:t>pinnately </a:t>
            </a:r>
            <a:r>
              <a:rPr lang="en-AU" sz="1400" dirty="0">
                <a:solidFill>
                  <a:schemeClr val="tx1"/>
                </a:solidFill>
              </a:rPr>
              <a:t>branched </a:t>
            </a:r>
            <a:r>
              <a:rPr lang="en-AU" sz="1400" dirty="0" smtClean="0">
                <a:solidFill>
                  <a:schemeClr val="tx1"/>
                </a:solidFill>
              </a:rPr>
              <a:t>plume in one plane.</a:t>
            </a:r>
            <a:endParaRPr lang="en-US" sz="1400" dirty="0" smtClean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warty, girdled spindles. Colour: colony white with a black axis.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20 cm.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Generally not common, turbid and muddy waters.</a:t>
            </a: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6" name="Picture 2" descr="H:\WAMSI\Pseudopterogorgia\P. pinnata\PC23037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3" r="4750"/>
          <a:stretch/>
        </p:blipFill>
        <p:spPr bwMode="auto">
          <a:xfrm>
            <a:off x="677912" y="1790808"/>
            <a:ext cx="21209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:\WAMSI\Pseudopterogorgia\P. pinnata\PC23038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818"/>
          <a:stretch/>
        </p:blipFill>
        <p:spPr bwMode="auto">
          <a:xfrm>
            <a:off x="2881068" y="1790808"/>
            <a:ext cx="187912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:\WAMSI\Pseudopterogorgia\P. pinnata\IMG_236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17" r="30156"/>
          <a:stretch/>
        </p:blipFill>
        <p:spPr bwMode="auto">
          <a:xfrm>
            <a:off x="677912" y="4221088"/>
            <a:ext cx="771525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H:\WAMSI\Pseudopterogorgia\P. pinnata\IMG_236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16" r="5328"/>
          <a:stretch/>
        </p:blipFill>
        <p:spPr bwMode="auto">
          <a:xfrm>
            <a:off x="1493506" y="4221088"/>
            <a:ext cx="234315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996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4053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Pseudoptrogorgia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australiensis</a:t>
            </a:r>
            <a:r>
              <a:rPr lang="en-US" sz="2400" i="1" dirty="0" smtClean="0"/>
              <a:t> </a:t>
            </a:r>
            <a:r>
              <a:rPr lang="en-US" sz="2400" dirty="0" smtClean="0"/>
              <a:t>(Ridley, 1884)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08448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GORGONIIDAE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Pseudoptrogorgia</a:t>
            </a:r>
            <a:endParaRPr lang="en-US" sz="14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Z92021</a:t>
            </a:r>
            <a:endParaRPr lang="en-AU" sz="1400" b="1" dirty="0">
              <a:solidFill>
                <a:schemeClr val="tx1"/>
              </a:solidFill>
            </a:endParaRPr>
          </a:p>
          <a:p>
            <a:pPr algn="l"/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01043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erect, pinnately </a:t>
            </a:r>
            <a:r>
              <a:rPr lang="en-AU" sz="1400" dirty="0">
                <a:solidFill>
                  <a:schemeClr val="tx1"/>
                </a:solidFill>
              </a:rPr>
              <a:t>branched </a:t>
            </a:r>
            <a:r>
              <a:rPr lang="en-AU" sz="1400" dirty="0" smtClean="0">
                <a:solidFill>
                  <a:schemeClr val="tx1"/>
                </a:solidFill>
              </a:rPr>
              <a:t>plume in one plane.</a:t>
            </a:r>
            <a:endParaRPr lang="en-US" sz="1400" dirty="0" smtClean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large warty, girdled spindles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orange to red with white polyps and black axis. Sclerites light yellow-orange.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20 cm.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Uncommon, turbid and muddy waters.</a:t>
            </a: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2050" name="Picture 2" descr="H:\WAMSI\Pseudopterogorgia\P.australiensis\PC23037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92"/>
          <a:stretch/>
        </p:blipFill>
        <p:spPr bwMode="auto">
          <a:xfrm>
            <a:off x="704528" y="1790808"/>
            <a:ext cx="225203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H:\WAMSI\Pseudopterogorgia\P.australiensis\PC23037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7"/>
          <a:stretch/>
        </p:blipFill>
        <p:spPr bwMode="auto">
          <a:xfrm>
            <a:off x="3008784" y="1792872"/>
            <a:ext cx="181480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:\WAMSI\Pseudopterogorgia\P.australiensis\IMG_236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4221088"/>
            <a:ext cx="263978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92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MONIKA\SOFT CORALS_WA\MEGATABLE_ID_ALL\Softies_Kimberley&amp;Ningaloo_ALL WA\Ellisellidae\Ctenocella\Ctenocella pectinata_5128\Ctenocella pectinat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61" r="3053"/>
          <a:stretch/>
        </p:blipFill>
        <p:spPr bwMode="auto">
          <a:xfrm>
            <a:off x="704528" y="1790808"/>
            <a:ext cx="2135981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4053"/>
            <a:ext cx="89154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Ctenocella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pectinata</a:t>
            </a:r>
            <a:r>
              <a:rPr lang="en-US" sz="2400" i="1" dirty="0" smtClean="0"/>
              <a:t> </a:t>
            </a:r>
            <a:r>
              <a:rPr lang="en-US" sz="2400" dirty="0" smtClean="0"/>
              <a:t>(Pallas, 1766)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05209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ELLISELLIDAE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Ctenocella</a:t>
            </a:r>
            <a:endParaRPr lang="en-US" sz="1400" b="1" i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</a:t>
            </a:r>
            <a:r>
              <a:rPr lang="en-US" sz="1400" b="1" dirty="0">
                <a:solidFill>
                  <a:schemeClr val="tx1"/>
                </a:solidFill>
              </a:rPr>
              <a:t>. #:       </a:t>
            </a:r>
            <a:r>
              <a:rPr lang="en-US" sz="1400" b="1" dirty="0" smtClean="0">
                <a:solidFill>
                  <a:schemeClr val="tx1"/>
                </a:solidFill>
              </a:rPr>
              <a:t>WAM Z90221</a:t>
            </a:r>
            <a:endParaRPr lang="en-AU" sz="1400" b="1" dirty="0">
              <a:solidFill>
                <a:schemeClr val="tx1"/>
              </a:solidFill>
            </a:endParaRP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comb-shaped, parallel </a:t>
            </a:r>
            <a:r>
              <a:rPr lang="en-US" sz="1400" dirty="0" err="1" smtClean="0">
                <a:solidFill>
                  <a:schemeClr val="tx1"/>
                </a:solidFill>
              </a:rPr>
              <a:t>branchlets</a:t>
            </a:r>
            <a:r>
              <a:rPr lang="en-US" sz="1400" dirty="0" smtClean="0">
                <a:solidFill>
                  <a:schemeClr val="tx1"/>
                </a:solidFill>
              </a:rPr>
              <a:t> extending from the main branches.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double heads and </a:t>
            </a:r>
            <a:r>
              <a:rPr lang="en-US" sz="1400" dirty="0" err="1" smtClean="0">
                <a:solidFill>
                  <a:schemeClr val="tx1"/>
                </a:solidFill>
              </a:rPr>
              <a:t>waisted</a:t>
            </a:r>
            <a:r>
              <a:rPr lang="en-US" sz="1400" dirty="0" smtClean="0">
                <a:solidFill>
                  <a:schemeClr val="tx1"/>
                </a:solidFill>
              </a:rPr>
              <a:t> spindles.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dark red, orange, brown.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up to 1m.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Common in current swept environments.</a:t>
            </a:r>
          </a:p>
          <a:p>
            <a:pPr algn="l"/>
            <a:r>
              <a:rPr lang="en-US" sz="1400" dirty="0" smtClean="0">
                <a:solidFill>
                  <a:schemeClr val="tx1"/>
                </a:solidFill>
              </a:rPr>
              <a:t> </a:t>
            </a:r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30" name="Picture 6" descr="C:\MONIKA\SOFT CORALS_WA\MEGATABLE_ID_ALL\Softies_Kimberley&amp;Ningaloo_ALL WA\Ellisellidae\Ctenocella\Ctenocella pectinata_5128\G334218_sclerites_b.jpg"/>
          <p:cNvPicPr>
            <a:picLocks noChangeAspect="1" noChangeArrowheads="1"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03" r="3316"/>
          <a:stretch/>
        </p:blipFill>
        <p:spPr bwMode="auto">
          <a:xfrm>
            <a:off x="704528" y="4217640"/>
            <a:ext cx="250745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MONIKA\SOFT CORALS_WA\MEGATABLE_ID_ALL\Softies_Kimberley&amp;Ningaloo_ALL WA\Ellisellidae\Ctenocella\Ctenocella pectinata_5128\G330393_deck_d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885" t="23248" r="1885" b="26305"/>
          <a:stretch/>
        </p:blipFill>
        <p:spPr bwMode="auto">
          <a:xfrm rot="5400000">
            <a:off x="2352548" y="2375036"/>
            <a:ext cx="1980000" cy="81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152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89154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Viminella</a:t>
            </a:r>
            <a:r>
              <a:rPr lang="en-US" sz="2400" i="1" dirty="0" smtClean="0"/>
              <a:t> </a:t>
            </a:r>
            <a:r>
              <a:rPr lang="en-US" sz="2400" dirty="0" smtClean="0"/>
              <a:t>sp. 1 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69873"/>
            <a:ext cx="3600450" cy="1320800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ELLISELLIDAE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Viminella</a:t>
            </a:r>
            <a:endParaRPr lang="en-US" sz="1400" b="1" dirty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</a:t>
            </a:r>
            <a:r>
              <a:rPr lang="en-US" sz="1400" b="1" dirty="0">
                <a:solidFill>
                  <a:schemeClr val="tx1"/>
                </a:solidFill>
              </a:rPr>
              <a:t>. #:       </a:t>
            </a:r>
            <a:r>
              <a:rPr lang="en-US" sz="1400" b="1" dirty="0" smtClean="0">
                <a:solidFill>
                  <a:schemeClr val="tx1"/>
                </a:solidFill>
              </a:rPr>
              <a:t>WAM Z92007</a:t>
            </a:r>
            <a:endParaRPr lang="en-AU" sz="1400" b="1" dirty="0">
              <a:solidFill>
                <a:schemeClr val="tx1"/>
              </a:solidFill>
            </a:endParaRP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whip-like, unbranched.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double heads and </a:t>
            </a:r>
            <a:r>
              <a:rPr lang="en-US" sz="1400" dirty="0" err="1" smtClean="0">
                <a:solidFill>
                  <a:schemeClr val="tx1"/>
                </a:solidFill>
              </a:rPr>
              <a:t>waisted</a:t>
            </a:r>
            <a:r>
              <a:rPr lang="en-US" sz="1400" dirty="0" smtClean="0">
                <a:solidFill>
                  <a:schemeClr val="tx1"/>
                </a:solidFill>
              </a:rPr>
              <a:t> spindles.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white.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up to 1m.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Uncommon, current-swept </a:t>
            </a:r>
            <a:r>
              <a:rPr lang="en-US" sz="1400" dirty="0">
                <a:solidFill>
                  <a:schemeClr val="tx1"/>
                </a:solidFill>
              </a:rPr>
              <a:t>muddy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6" name="Picture 2" descr="G:\Collections and Research\Aquatic Zoology\Research\Monika_softcorals\PROJECTS\WAMSI\Viminella\PB1402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1790808"/>
            <a:ext cx="263989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Collections and Research\Aquatic Zoology\Research\Monika_softcorals\PROJECTS\WAMSI\Viminella\IMG_21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4221088"/>
            <a:ext cx="263978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10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89154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Viminella</a:t>
            </a:r>
            <a:r>
              <a:rPr lang="en-US" sz="2400" i="1" dirty="0" smtClean="0"/>
              <a:t> </a:t>
            </a:r>
            <a:r>
              <a:rPr lang="en-US" sz="2400" dirty="0" smtClean="0"/>
              <a:t>sp. 2 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90808"/>
            <a:ext cx="3600450" cy="1320800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ELLISELLIDAE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Viminella</a:t>
            </a:r>
            <a:endParaRPr lang="en-US" sz="1400" b="1" dirty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</a:t>
            </a:r>
            <a:r>
              <a:rPr lang="en-US" sz="1400" b="1" dirty="0">
                <a:solidFill>
                  <a:schemeClr val="tx1"/>
                </a:solidFill>
              </a:rPr>
              <a:t>. #:       </a:t>
            </a:r>
            <a:r>
              <a:rPr lang="en-US" sz="1400" b="1" dirty="0" smtClean="0">
                <a:solidFill>
                  <a:schemeClr val="tx1"/>
                </a:solidFill>
              </a:rPr>
              <a:t>WAM Z91993</a:t>
            </a:r>
            <a:endParaRPr lang="en-AU" sz="1400" b="1" dirty="0">
              <a:solidFill>
                <a:schemeClr val="tx1"/>
              </a:solidFill>
            </a:endParaRP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whip-like, unbranched.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double heads and </a:t>
            </a:r>
            <a:r>
              <a:rPr lang="en-US" sz="1400" dirty="0" err="1" smtClean="0">
                <a:solidFill>
                  <a:schemeClr val="tx1"/>
                </a:solidFill>
              </a:rPr>
              <a:t>waisted</a:t>
            </a:r>
            <a:r>
              <a:rPr lang="en-US" sz="1400" dirty="0" smtClean="0">
                <a:solidFill>
                  <a:schemeClr val="tx1"/>
                </a:solidFill>
              </a:rPr>
              <a:t> spindles.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orange-red. Sclerites colourless and orange.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up to 1m.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Uncommon, current-swept muddy environments.</a:t>
            </a: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2" name="Picture 2" descr="H:\WAMSI\2017\Viminella sp. 2\P1090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4" r="9531"/>
          <a:stretch/>
        </p:blipFill>
        <p:spPr bwMode="auto">
          <a:xfrm>
            <a:off x="704528" y="1790808"/>
            <a:ext cx="1870771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:\WAMSI\2017\Viminella sp. 2\P10900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7" r="12296"/>
          <a:stretch/>
        </p:blipFill>
        <p:spPr bwMode="auto">
          <a:xfrm>
            <a:off x="2648744" y="1790808"/>
            <a:ext cx="149542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:\WAMSI\2017\Viminella sp. 2\Viminella sp.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4242956"/>
            <a:ext cx="263978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921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89154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Viminella</a:t>
            </a:r>
            <a:r>
              <a:rPr lang="en-US" sz="2400" i="1" dirty="0" smtClean="0"/>
              <a:t> </a:t>
            </a:r>
            <a:r>
              <a:rPr lang="en-US" sz="2400" dirty="0" smtClean="0"/>
              <a:t>sp. 3 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844824"/>
            <a:ext cx="3600450" cy="1320800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ELLISELLIDAE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Viminella</a:t>
            </a:r>
            <a:endParaRPr lang="en-US" sz="1400" b="1" dirty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</a:t>
            </a:r>
            <a:r>
              <a:rPr lang="en-US" sz="1400" b="1" dirty="0">
                <a:solidFill>
                  <a:schemeClr val="tx1"/>
                </a:solidFill>
              </a:rPr>
              <a:t>. #:       </a:t>
            </a:r>
            <a:r>
              <a:rPr lang="en-US" sz="1400" b="1" dirty="0" smtClean="0">
                <a:solidFill>
                  <a:schemeClr val="tx1"/>
                </a:solidFill>
              </a:rPr>
              <a:t>WAM Z91973</a:t>
            </a:r>
            <a:endParaRPr lang="en-AU" sz="1400" b="1" dirty="0">
              <a:solidFill>
                <a:schemeClr val="tx1"/>
              </a:solidFill>
            </a:endParaRP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4184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whip-like, unbranched.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small double heads, large </a:t>
            </a:r>
            <a:r>
              <a:rPr lang="en-US" sz="1400" dirty="0" err="1" smtClean="0">
                <a:solidFill>
                  <a:schemeClr val="tx1"/>
                </a:solidFill>
              </a:rPr>
              <a:t>waisted</a:t>
            </a:r>
            <a:r>
              <a:rPr lang="en-US" sz="1400" dirty="0" smtClean="0">
                <a:solidFill>
                  <a:schemeClr val="tx1"/>
                </a:solidFill>
              </a:rPr>
              <a:t> and </a:t>
            </a:r>
            <a:r>
              <a:rPr lang="en-US" sz="1400" dirty="0" err="1" smtClean="0">
                <a:solidFill>
                  <a:schemeClr val="tx1"/>
                </a:solidFill>
              </a:rPr>
              <a:t>unwaisted</a:t>
            </a:r>
            <a:r>
              <a:rPr lang="en-US" sz="1400" dirty="0" smtClean="0">
                <a:solidFill>
                  <a:schemeClr val="tx1"/>
                </a:solidFill>
              </a:rPr>
              <a:t> spindles.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light orange. Polyps white. </a:t>
            </a:r>
            <a:r>
              <a:rPr lang="en-US" sz="1400" dirty="0" err="1" smtClean="0">
                <a:solidFill>
                  <a:schemeClr val="tx1"/>
                </a:solidFill>
              </a:rPr>
              <a:t>Sclerites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 and orange.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up to 1m.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Uncommon</a:t>
            </a:r>
            <a:r>
              <a:rPr lang="en-US" sz="1400" dirty="0">
                <a:solidFill>
                  <a:schemeClr val="tx1"/>
                </a:solidFill>
              </a:rPr>
              <a:t>, current-swept muddy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2050" name="Picture 2" descr="H:\WAMSI\2017\Viminella sp. 3\P109000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80" r="24165"/>
          <a:stretch/>
        </p:blipFill>
        <p:spPr bwMode="auto">
          <a:xfrm>
            <a:off x="704528" y="1790808"/>
            <a:ext cx="11049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H:\WAMSI\2017\Viminella sp. 3\P109000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6" r="30091"/>
          <a:stretch/>
        </p:blipFill>
        <p:spPr bwMode="auto">
          <a:xfrm>
            <a:off x="1928664" y="1790808"/>
            <a:ext cx="1095376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:\WAMSI\2017\Viminella sp. 3\P109000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60" r="31938" b="13556"/>
          <a:stretch/>
        </p:blipFill>
        <p:spPr bwMode="auto">
          <a:xfrm rot="16200000">
            <a:off x="2785561" y="2158049"/>
            <a:ext cx="1980000" cy="1245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H:\WAMSI\2017\Viminella sp. 3\1613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96" y="4221088"/>
            <a:ext cx="263978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921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89154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Viminella</a:t>
            </a:r>
            <a:r>
              <a:rPr lang="en-US" sz="2400" i="1" dirty="0" smtClean="0"/>
              <a:t> </a:t>
            </a:r>
            <a:r>
              <a:rPr lang="en-US" sz="2400" dirty="0" smtClean="0"/>
              <a:t>sp. 4 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00808"/>
            <a:ext cx="3600450" cy="1320800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ELLISELLIDAE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Viminella</a:t>
            </a:r>
            <a:endParaRPr lang="en-US" sz="1400" b="1" dirty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</a:t>
            </a:r>
            <a:r>
              <a:rPr lang="en-US" sz="1400" b="1" dirty="0">
                <a:solidFill>
                  <a:schemeClr val="tx1"/>
                </a:solidFill>
              </a:rPr>
              <a:t>. #:       </a:t>
            </a:r>
            <a:r>
              <a:rPr lang="en-US" sz="1400" b="1" dirty="0" smtClean="0">
                <a:solidFill>
                  <a:schemeClr val="tx1"/>
                </a:solidFill>
              </a:rPr>
              <a:t>WAM Z92211</a:t>
            </a:r>
            <a:endParaRPr lang="en-AU" sz="1400" b="1" dirty="0">
              <a:solidFill>
                <a:schemeClr val="tx1"/>
              </a:solidFill>
            </a:endParaRP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32669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whip-like, unbranched with large polyps.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double heads and </a:t>
            </a:r>
            <a:r>
              <a:rPr lang="en-US" sz="1400" dirty="0" err="1" smtClean="0">
                <a:solidFill>
                  <a:schemeClr val="tx1"/>
                </a:solidFill>
              </a:rPr>
              <a:t>waisted</a:t>
            </a:r>
            <a:r>
              <a:rPr lang="en-US" sz="1400" dirty="0" smtClean="0">
                <a:solidFill>
                  <a:schemeClr val="tx1"/>
                </a:solidFill>
              </a:rPr>
              <a:t> spindles of similar size.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white with orange polyps.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 and orange.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</a:t>
            </a:r>
            <a:r>
              <a:rPr lang="en-US" sz="1400" dirty="0">
                <a:solidFill>
                  <a:schemeClr val="tx1"/>
                </a:solidFill>
              </a:rPr>
              <a:t>2</a:t>
            </a:r>
            <a:r>
              <a:rPr lang="en-US" sz="1400" dirty="0" smtClean="0">
                <a:solidFill>
                  <a:schemeClr val="tx1"/>
                </a:solidFill>
              </a:rPr>
              <a:t>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Uncommon</a:t>
            </a:r>
            <a:r>
              <a:rPr lang="en-US" sz="1400" dirty="0">
                <a:solidFill>
                  <a:schemeClr val="tx1"/>
                </a:solidFill>
              </a:rPr>
              <a:t>, current-swept muddy </a:t>
            </a:r>
            <a:r>
              <a:rPr lang="en-US" sz="1400" dirty="0" smtClean="0">
                <a:solidFill>
                  <a:schemeClr val="tx1"/>
                </a:solidFill>
              </a:rPr>
              <a:t>environments.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3074" name="Picture 2" descr="H:\WAMSI\2017\Viminella sp. 4\P109000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8" t="17893"/>
          <a:stretch/>
        </p:blipFill>
        <p:spPr bwMode="auto">
          <a:xfrm rot="5400000">
            <a:off x="372522" y="2139603"/>
            <a:ext cx="1980000" cy="128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H:\WAMSI\2017\Viminella sp. 4\P1090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34" b="29024"/>
          <a:stretch/>
        </p:blipFill>
        <p:spPr bwMode="auto">
          <a:xfrm rot="5400000">
            <a:off x="1370712" y="2519868"/>
            <a:ext cx="1980000" cy="55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:\WAMSI\2017\Viminella sp. 4\11720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16" y="4221088"/>
            <a:ext cx="263978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921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89154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Junceella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juncea</a:t>
            </a:r>
            <a:r>
              <a:rPr lang="en-US" sz="2400" i="1" dirty="0" smtClean="0"/>
              <a:t> </a:t>
            </a:r>
            <a:r>
              <a:rPr lang="en-US" sz="2400" dirty="0" smtClean="0"/>
              <a:t>(Pallas, 1766)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320800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ELLISELLIDAE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smtClean="0">
                <a:solidFill>
                  <a:schemeClr val="tx1"/>
                </a:solidFill>
              </a:rPr>
              <a:t>Junceella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Ref. #:       </a:t>
            </a:r>
            <a:r>
              <a:rPr lang="en-US" sz="1400" b="1" dirty="0" smtClean="0">
                <a:solidFill>
                  <a:schemeClr val="tx1"/>
                </a:solidFill>
              </a:rPr>
              <a:t>WAM Z90214</a:t>
            </a:r>
            <a:endParaRPr lang="en-AU" sz="1400" b="1" dirty="0">
              <a:solidFill>
                <a:schemeClr val="tx1"/>
              </a:solidFill>
            </a:endParaRPr>
          </a:p>
          <a:p>
            <a:pPr algn="l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whip-like and unbranched.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clubs.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red and dark orange.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up to 1m.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Common.</a:t>
            </a:r>
          </a:p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3" name="Picture 4" descr="C:\MONIKA\SOFT CORALS_WA\MEGATABLE_ID_ALL\Softies_Kimberley&amp;Ningaloo_ALL WA\Ellisellidae\Junceella\Junceella juncea_5160\G334290_sclerites_a.jpg"/>
          <p:cNvPicPr>
            <a:picLocks noChangeAspect="1" noChangeArrowheads="1"/>
          </p:cNvPicPr>
          <p:nvPr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9" r="2345"/>
          <a:stretch/>
        </p:blipFill>
        <p:spPr bwMode="auto">
          <a:xfrm>
            <a:off x="704528" y="4269452"/>
            <a:ext cx="2686629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MonikaB (dcawpfp01users$wam)\4_MEGATABLE_ID_ALL\Softies_Kimberley&amp;Ningaloo_ALL WA\Ellisellidae\Junceella\Junceella juncea_5160\IMG_04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1790808"/>
            <a:ext cx="2640063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:\4_MEGATABLE_ID_ALL\Softies_HeronLizard_ALL GBR\Ellisellidae\Junceella\Junceella sp.1_juncea_5160\G330807\G330807_deck_b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939" b="24110"/>
          <a:stretch/>
        </p:blipFill>
        <p:spPr bwMode="auto">
          <a:xfrm rot="5400000">
            <a:off x="2799447" y="2432193"/>
            <a:ext cx="1980000" cy="69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502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891540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Junceella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fragilis</a:t>
            </a:r>
            <a:r>
              <a:rPr lang="en-US" sz="2400" i="1" dirty="0" smtClean="0"/>
              <a:t> </a:t>
            </a:r>
            <a:r>
              <a:rPr lang="en-US" sz="2400" dirty="0" smtClean="0"/>
              <a:t>(Ridley, 1884)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17973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ELLISELLIDAE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Junceella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>
                <a:solidFill>
                  <a:schemeClr val="tx1"/>
                </a:solidFill>
              </a:rPr>
              <a:t>Ref. #:       </a:t>
            </a:r>
            <a:r>
              <a:rPr lang="en-US" sz="1400" b="1" dirty="0" smtClean="0">
                <a:solidFill>
                  <a:schemeClr val="tx1"/>
                </a:solidFill>
              </a:rPr>
              <a:t>WAM Z90215</a:t>
            </a:r>
            <a:endParaRPr lang="en-AU" sz="1400" b="1" dirty="0">
              <a:solidFill>
                <a:schemeClr val="tx1"/>
              </a:solidFill>
            </a:endParaRP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32669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whip-like and unbranched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clubs.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white, grey.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up to 2 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Common.</a:t>
            </a: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3" name="Picture 4" descr="C:\MONIKA\SOFT CORALS_WA\MEGATABLE_ID_ALL\Softies_Kimberley&amp;Ningaloo_ALL WA\Ellisellidae\Junceella\Junceella juncea_5160\G334290_sclerites_a.jpg"/>
          <p:cNvPicPr>
            <a:picLocks noChangeAspect="1" noChangeArrowheads="1"/>
          </p:cNvPicPr>
          <p:nvPr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9" r="2345"/>
          <a:stretch/>
        </p:blipFill>
        <p:spPr bwMode="auto">
          <a:xfrm>
            <a:off x="704527" y="4236660"/>
            <a:ext cx="2686629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64" t="20501" r="30759" b="11095"/>
          <a:stretch/>
        </p:blipFill>
        <p:spPr bwMode="auto">
          <a:xfrm>
            <a:off x="704528" y="1790808"/>
            <a:ext cx="1834219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H:\4_MEGATABLE_ID_ALL\Softies_HeronLizard_ALL GBR\Ellisellidae\Junceella\Junceella sp.2_fragilis_5022\G330554\G330554_deck_b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996" b="18548"/>
          <a:stretch/>
        </p:blipFill>
        <p:spPr bwMode="auto">
          <a:xfrm rot="5400000">
            <a:off x="2226434" y="2208554"/>
            <a:ext cx="1980000" cy="113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951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01636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Dichotella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gemmacea</a:t>
            </a:r>
            <a:r>
              <a:rPr lang="en-US" sz="2400" i="1" dirty="0" smtClean="0"/>
              <a:t> </a:t>
            </a:r>
            <a:r>
              <a:rPr lang="en-US" sz="2400" dirty="0" smtClean="0"/>
              <a:t>(Milne Edwards &amp; </a:t>
            </a:r>
            <a:r>
              <a:rPr lang="en-US" sz="2400" dirty="0" err="1" smtClean="0"/>
              <a:t>Haime</a:t>
            </a:r>
            <a:r>
              <a:rPr lang="en-US" sz="2400" dirty="0" smtClean="0"/>
              <a:t>, 1857)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00808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ELLISELLIDAE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Dichotella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</a:t>
            </a:r>
            <a:r>
              <a:rPr lang="en-US" sz="1400" b="1" dirty="0">
                <a:solidFill>
                  <a:schemeClr val="tx1"/>
                </a:solidFill>
              </a:rPr>
              <a:t>. #:       </a:t>
            </a:r>
            <a:r>
              <a:rPr lang="en-US" sz="1400" b="1" dirty="0" smtClean="0">
                <a:solidFill>
                  <a:schemeClr val="tx1"/>
                </a:solidFill>
              </a:rPr>
              <a:t>WAM Z90202</a:t>
            </a:r>
            <a:endParaRPr lang="en-AU" sz="1400" b="1" dirty="0">
              <a:solidFill>
                <a:schemeClr val="tx1"/>
              </a:solidFill>
            </a:endParaRPr>
          </a:p>
          <a:p>
            <a:pPr algn="l"/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bushy, dichotomously branched.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clubs.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colonies are red, orange, brown, yellow, or white.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over 1 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Common in muddy to clear waters and current-swept environments.</a:t>
            </a:r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7" name="Picture 3" descr="E:\MonikaB (dcawpfp01users$wam)\4_MEGATABLE_ID_ALL\Softies_Kimberley&amp;Ningaloo_ALL WA\Ellisellidae\Dichotella\Dichotella gemmacea_5183\G334206_sclerites_b.jpg"/>
          <p:cNvPicPr>
            <a:picLocks noChangeAspect="1" noChangeArrowheads="1"/>
          </p:cNvPicPr>
          <p:nvPr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81" r="3134"/>
          <a:stretch/>
        </p:blipFill>
        <p:spPr bwMode="auto">
          <a:xfrm>
            <a:off x="708354" y="4221088"/>
            <a:ext cx="2521903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MonikaB (dcawpfp01users$wam)\4_MEGATABLE_ID_ALL\Softies_Kimberley&amp;Ningaloo_ALL WA\Ellisellidae\Dichotella\Dichotella gemmacea_5183\G334251_undw_b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  <a14:imgEffect>
                      <a14:brightnessContrast bright="-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617" r="12869"/>
          <a:stretch/>
        </p:blipFill>
        <p:spPr bwMode="auto">
          <a:xfrm>
            <a:off x="704528" y="1790808"/>
            <a:ext cx="1673515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E:\MonikaB (dcawpfp01users$wam)\4_MEGATABLE_ID_ALL\Softies_Kimberley&amp;Ningaloo_ALL WA\Ellisellidae\Dichotella\Dichotella gemmacea_5183\G334251_deck_b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10" b="100000" l="12885" r="99440">
                        <a14:backgroundMark x1="52381" y1="11345" x2="52381" y2="11345"/>
                        <a14:backgroundMark x1="69468" y1="6303" x2="69468" y2="6303"/>
                        <a14:backgroundMark x1="90196" y1="22479" x2="90196" y2="22479"/>
                        <a14:backgroundMark x1="77031" y1="89706" x2="77031" y2="89706"/>
                        <a14:backgroundMark x1="49860" y1="92857" x2="49860" y2="92857"/>
                        <a14:backgroundMark x1="86275" y1="75630" x2="86275" y2="75630"/>
                        <a14:backgroundMark x1="31373" y1="3571" x2="31373" y2="3571"/>
                        <a14:backgroundMark x1="37255" y1="40756" x2="37255" y2="40756"/>
                        <a14:backgroundMark x1="79272" y1="19328" x2="79272" y2="19328"/>
                        <a14:backgroundMark x1="80672" y1="30252" x2="80672" y2="30252"/>
                        <a14:backgroundMark x1="69468" y1="79832" x2="69468" y2="79832"/>
                        <a14:backgroundMark x1="61625" y1="89916" x2="61625" y2="89916"/>
                        <a14:backgroundMark x1="71429" y1="96218" x2="71429" y2="96218"/>
                        <a14:backgroundMark x1="90196" y1="85714" x2="90196" y2="85714"/>
                        <a14:backgroundMark x1="92997" y1="33403" x2="92997" y2="33403"/>
                        <a14:backgroundMark x1="90476" y1="11555" x2="90476" y2="11555"/>
                        <a14:backgroundMark x1="60224" y1="12395" x2="60224" y2="12395"/>
                        <a14:backgroundMark x1="43978" y1="6303" x2="43978" y2="6303"/>
                        <a14:backgroundMark x1="55462" y1="5042" x2="55462" y2="5042"/>
                        <a14:backgroundMark x1="84034" y1="6723" x2="84034" y2="6723"/>
                        <a14:backgroundMark x1="88796" y1="3151" x2="88796" y2="3151"/>
                        <a14:backgroundMark x1="73669" y1="4622" x2="73669" y2="4622"/>
                        <a14:backgroundMark x1="61064" y1="4622" x2="61064" y2="4622"/>
                        <a14:backgroundMark x1="40616" y1="3151" x2="40616" y2="3151"/>
                        <a14:backgroundMark x1="85994" y1="90966" x2="85994" y2="90966"/>
                        <a14:backgroundMark x1="92437" y1="76261" x2="92437" y2="76261"/>
                        <a14:backgroundMark x1="92997" y1="65756" x2="92997" y2="65756"/>
                        <a14:backgroundMark x1="96919" y1="48950" x2="96919" y2="48950"/>
                        <a14:backgroundMark x1="27451" y1="32353" x2="27451" y2="32353"/>
                        <a14:backgroundMark x1="78992" y1="55672" x2="78992" y2="55672"/>
                        <a14:backgroundMark x1="72269" y1="53571" x2="72269" y2="53571"/>
                        <a14:backgroundMark x1="79832" y1="37605" x2="79832" y2="37605"/>
                        <a14:backgroundMark x1="54622" y1="16807" x2="54622" y2="16807"/>
                        <a14:backgroundMark x1="84594" y1="22059" x2="84594" y2="22059"/>
                        <a14:backgroundMark x1="92997" y1="38655" x2="92997" y2="38655"/>
                        <a14:backgroundMark x1="90196" y1="68277" x2="90196" y2="68277"/>
                        <a14:backgroundMark x1="20448" y1="9664" x2="20448" y2="9664"/>
                        <a14:backgroundMark x1="24370" y1="5252" x2="24370" y2="5252"/>
                        <a14:backgroundMark x1="27451" y1="21429" x2="27451" y2="21429"/>
                        <a14:backgroundMark x1="27731" y1="28361" x2="27731" y2="28361"/>
                        <a14:backgroundMark x1="36134" y1="26891" x2="36134" y2="26891"/>
                        <a14:backgroundMark x1="42857" y1="20588" x2="42857" y2="20588"/>
                        <a14:backgroundMark x1="39496" y1="36134" x2="39496" y2="36134"/>
                        <a14:backgroundMark x1="40056" y1="28992" x2="40056" y2="28992"/>
                        <a14:backgroundMark x1="33613" y1="26681" x2="33613" y2="26681"/>
                        <a14:backgroundMark x1="35294" y1="21429" x2="35294" y2="21429"/>
                        <a14:backgroundMark x1="27731" y1="18067" x2="27731" y2="18067"/>
                        <a14:backgroundMark x1="20168" y1="12185" x2="20168" y2="12185"/>
                        <a14:backgroundMark x1="20448" y1="6513" x2="20448" y2="6513"/>
                        <a14:backgroundMark x1="19888" y1="4832" x2="19888" y2="4832"/>
                        <a14:backgroundMark x1="22409" y1="17857" x2="22409" y2="17857"/>
                        <a14:backgroundMark x1="34174" y1="12815" x2="34174" y2="12815"/>
                        <a14:backgroundMark x1="33613" y1="14706" x2="33613" y2="14706"/>
                        <a14:backgroundMark x1="57983" y1="25420" x2="57983" y2="25420"/>
                        <a14:backgroundMark x1="56022" y1="28992" x2="56022" y2="28992"/>
                        <a14:backgroundMark x1="56022" y1="30462" x2="56022" y2="30462"/>
                        <a14:backgroundMark x1="52661" y1="40336" x2="52661" y2="40336"/>
                        <a14:backgroundMark x1="49020" y1="41807" x2="49020" y2="41807"/>
                        <a14:backgroundMark x1="47059" y1="40126" x2="47059" y2="40126"/>
                        <a14:backgroundMark x1="52101" y1="39706" x2="52101" y2="39706"/>
                        <a14:backgroundMark x1="49300" y1="34454" x2="49300" y2="34454"/>
                        <a14:backgroundMark x1="41457" y1="55252" x2="41457" y2="55252"/>
                        <a14:backgroundMark x1="44818" y1="53782" x2="44818" y2="53782"/>
                        <a14:backgroundMark x1="48739" y1="54202" x2="48739" y2="54202"/>
                        <a14:backgroundMark x1="49860" y1="52311" x2="49860" y2="52311"/>
                        <a14:backgroundMark x1="62745" y1="54622" x2="62745" y2="54622"/>
                        <a14:backgroundMark x1="61345" y1="47269" x2="61345" y2="47269"/>
                        <a14:backgroundMark x1="61625" y1="44748" x2="61625" y2="44748"/>
                        <a14:backgroundMark x1="66947" y1="34664" x2="66947" y2="34664"/>
                        <a14:backgroundMark x1="67787" y1="32563" x2="67787" y2="32563"/>
                        <a14:backgroundMark x1="74790" y1="15966" x2="74790" y2="15966"/>
                        <a14:backgroundMark x1="69188" y1="65546" x2="69188" y2="65546"/>
                        <a14:backgroundMark x1="55742" y1="72269" x2="55742" y2="72269"/>
                        <a14:backgroundMark x1="58263" y1="67857" x2="58263" y2="67857"/>
                        <a14:backgroundMark x1="52661" y1="64496" x2="52661" y2="64496"/>
                        <a14:backgroundMark x1="56303" y1="62605" x2="56303" y2="62605"/>
                        <a14:backgroundMark x1="48739" y1="63866" x2="48739" y2="63866"/>
                        <a14:backgroundMark x1="68347" y1="46218" x2="68347" y2="46218"/>
                        <a14:backgroundMark x1="62745" y1="38655" x2="62745" y2="38655"/>
                        <a14:backgroundMark x1="61625" y1="39916" x2="61625" y2="39916"/>
                        <a14:backgroundMark x1="84314" y1="14706" x2="84314" y2="14706"/>
                        <a14:backgroundMark x1="91597" y1="40756" x2="91597" y2="40756"/>
                        <a14:backgroundMark x1="85154" y1="44328" x2="85154" y2="44328"/>
                        <a14:backgroundMark x1="83754" y1="46218" x2="83754" y2="46218"/>
                        <a14:backgroundMark x1="86835" y1="36555" x2="86835" y2="36555"/>
                        <a14:backgroundMark x1="84594" y1="39076" x2="84594" y2="39076"/>
                        <a14:backgroundMark x1="83754" y1="83193" x2="83754" y2="83193"/>
                        <a14:backgroundMark x1="83473" y1="75840" x2="83473" y2="75840"/>
                        <a14:backgroundMark x1="86835" y1="72899" x2="86835" y2="72899"/>
                        <a14:backgroundMark x1="75630" y1="79412" x2="75630" y2="79412"/>
                        <a14:backgroundMark x1="71148" y1="83403" x2="71148" y2="83403"/>
                        <a14:backgroundMark x1="65826" y1="88235" x2="65826" y2="88235"/>
                        <a14:backgroundMark x1="65826" y1="88235" x2="65826" y2="88235"/>
                        <a14:backgroundMark x1="66106" y1="88235" x2="66106" y2="88235"/>
                        <a14:backgroundMark x1="71709" y1="87815" x2="71709" y2="87815"/>
                        <a14:backgroundMark x1="74510" y1="86975" x2="74510" y2="86975"/>
                        <a14:backgroundMark x1="80392" y1="67227" x2="80392" y2="67227"/>
                        <a14:backgroundMark x1="85434" y1="61555" x2="85434" y2="61555"/>
                        <a14:backgroundMark x1="97479" y1="39496" x2="97479" y2="39496"/>
                        <a14:backgroundMark x1="46499" y1="30672" x2="46499" y2="30672"/>
                        <a14:backgroundMark x1="38095" y1="16597" x2="38095" y2="16597"/>
                        <a14:backgroundMark x1="38095" y1="19328" x2="38095" y2="19328"/>
                        <a14:backgroundMark x1="38095" y1="21639" x2="38095" y2="21639"/>
                        <a14:backgroundMark x1="35014" y1="32773" x2="35014" y2="32773"/>
                        <a14:backgroundMark x1="54062" y1="55462" x2="54062" y2="55462"/>
                        <a14:backgroundMark x1="49580" y1="63025" x2="49580" y2="63025"/>
                        <a14:backgroundMark x1="48179" y1="64916" x2="48179" y2="64916"/>
                        <a14:backgroundMark x1="61064" y1="78361" x2="61064" y2="78361"/>
                        <a14:backgroundMark x1="62185" y1="76681" x2="62185" y2="76681"/>
                        <a14:backgroundMark x1="59384" y1="79832" x2="59384" y2="79832"/>
                        <a14:backgroundMark x1="61345" y1="72269" x2="61345" y2="72269"/>
                        <a14:backgroundMark x1="75630" y1="70588" x2="75630" y2="70588"/>
                        <a14:backgroundMark x1="84314" y1="59244" x2="84314" y2="59244"/>
                        <a14:backgroundMark x1="83754" y1="58403" x2="83754" y2="58403"/>
                        <a14:backgroundMark x1="89356" y1="55042" x2="89356" y2="55042"/>
                        <a14:backgroundMark x1="83193" y1="46639" x2="83193" y2="46639"/>
                        <a14:backgroundMark x1="79552" y1="47899" x2="79552" y2="47899"/>
                        <a14:backgroundMark x1="79552" y1="47899" x2="79552" y2="47899"/>
                        <a14:backgroundMark x1="95518" y1="50630" x2="95518" y2="50630"/>
                        <a14:backgroundMark x1="92437" y1="28361" x2="92437" y2="28361"/>
                        <a14:backgroundMark x1="79552" y1="31933" x2="79552" y2="31933"/>
                        <a14:backgroundMark x1="44538" y1="55882" x2="44538" y2="55882"/>
                        <a14:backgroundMark x1="43978" y1="51681" x2="43978" y2="51681"/>
                        <a14:backgroundMark x1="46499" y1="51050" x2="46499" y2="51050"/>
                        <a14:backgroundMark x1="52101" y1="48109" x2="52101" y2="48109"/>
                        <a14:backgroundMark x1="61345" y1="48319" x2="61345" y2="48319"/>
                        <a14:backgroundMark x1="55742" y1="45168" x2="55742" y2="45168"/>
                        <a14:backgroundMark x1="53221" y1="56513" x2="53221" y2="56513"/>
                        <a14:backgroundMark x1="54342" y1="54202" x2="54342" y2="54202"/>
                        <a14:backgroundMark x1="54062" y1="61134" x2="54062" y2="61134"/>
                        <a14:backgroundMark x1="56863" y1="61555" x2="56863" y2="61555"/>
                        <a14:backgroundMark x1="56583" y1="60504" x2="56583" y2="60504"/>
                        <a14:backgroundMark x1="47899" y1="59874" x2="47899" y2="59874"/>
                        <a14:backgroundMark x1="50420" y1="68277" x2="50420" y2="68277"/>
                        <a14:backgroundMark x1="58263" y1="80252" x2="58263" y2="80252"/>
                        <a14:backgroundMark x1="63585" y1="75630" x2="63585" y2="75630"/>
                        <a14:backgroundMark x1="87675" y1="57773" x2="87675" y2="57773"/>
                        <a14:backgroundMark x1="89356" y1="57563" x2="89356" y2="57563"/>
                        <a14:backgroundMark x1="74510" y1="60084" x2="74510" y2="60084"/>
                        <a14:backgroundMark x1="62185" y1="43067" x2="62185" y2="43067"/>
                        <a14:backgroundMark x1="66106" y1="50000" x2="66106" y2="50000"/>
                        <a14:backgroundMark x1="65826" y1="48739" x2="65826" y2="48739"/>
                        <a14:backgroundMark x1="68067" y1="47689" x2="68067" y2="47689"/>
                        <a14:backgroundMark x1="45098" y1="57773" x2="45098" y2="57773"/>
                        <a14:backgroundMark x1="48459" y1="65966" x2="48459" y2="65966"/>
                        <a14:backgroundMark x1="54622" y1="59664" x2="54622" y2="59664"/>
                        <a14:backgroundMark x1="66106" y1="36345" x2="66106" y2="36345"/>
                        <a14:backgroundMark x1="52941" y1="42647" x2="52941" y2="42647"/>
                        <a14:backgroundMark x1="56022" y1="44748" x2="56022" y2="44748"/>
                        <a14:backgroundMark x1="56022" y1="45378" x2="56022" y2="45378"/>
                        <a14:backgroundMark x1="82633" y1="24370" x2="82633" y2="24370"/>
                        <a14:backgroundMark x1="71709" y1="30252" x2="71709" y2="30252"/>
                        <a14:backgroundMark x1="74790" y1="29832" x2="74790" y2="29832"/>
                        <a14:backgroundMark x1="38375" y1="23529" x2="38375" y2="23529"/>
                        <a14:backgroundMark x1="38655" y1="24580" x2="38655" y2="24580"/>
                        <a14:backgroundMark x1="28011" y1="15546" x2="28011" y2="15546"/>
                        <a14:backgroundMark x1="22689" y1="16597" x2="22689" y2="16597"/>
                        <a14:backgroundMark x1="30812" y1="11555" x2="30812" y2="11555"/>
                        <a14:backgroundMark x1="56583" y1="33824" x2="56583" y2="33824"/>
                        <a14:backgroundMark x1="57423" y1="37395" x2="57423" y2="37395"/>
                      </a14:backgroundRemoval>
                    </a14:imgEffect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58" r="5095"/>
          <a:stretch/>
        </p:blipFill>
        <p:spPr bwMode="auto">
          <a:xfrm>
            <a:off x="2576736" y="1806654"/>
            <a:ext cx="130704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73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4053"/>
            <a:ext cx="89296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Verrucella</a:t>
            </a:r>
            <a:r>
              <a:rPr lang="en-US" sz="2400" i="1" dirty="0" smtClean="0"/>
              <a:t> </a:t>
            </a:r>
            <a:r>
              <a:rPr lang="en-US" sz="2400" dirty="0" smtClean="0"/>
              <a:t>sp. 1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idx="4294967295"/>
          </p:nvPr>
        </p:nvSpPr>
        <p:spPr>
          <a:xfrm>
            <a:off x="5529064" y="1667109"/>
            <a:ext cx="3600450" cy="1320800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ELLISELLIDAE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Verrucella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</a:t>
            </a:r>
            <a:r>
              <a:rPr lang="en-US" sz="1400" b="1" dirty="0">
                <a:solidFill>
                  <a:schemeClr val="tx1"/>
                </a:solidFill>
              </a:rPr>
              <a:t>. #:       </a:t>
            </a:r>
            <a:r>
              <a:rPr lang="en-US" sz="1400" b="1" dirty="0" smtClean="0">
                <a:solidFill>
                  <a:schemeClr val="tx1"/>
                </a:solidFill>
              </a:rPr>
              <a:t>WAM Z91989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net-like and densely branched in one plane.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double-heads and </a:t>
            </a:r>
            <a:r>
              <a:rPr lang="en-US" sz="1400" dirty="0" err="1" smtClean="0">
                <a:solidFill>
                  <a:schemeClr val="tx1"/>
                </a:solidFill>
              </a:rPr>
              <a:t>waisted</a:t>
            </a:r>
            <a:r>
              <a:rPr lang="en-US" sz="1400" dirty="0" smtClean="0">
                <a:solidFill>
                  <a:schemeClr val="tx1"/>
                </a:solidFill>
              </a:rPr>
              <a:t> spindles.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orange with white polyps. Sclerites orange and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5 cm.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Uncommon in turbid and clear waters.</a:t>
            </a: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1026" name="Picture 2" descr="H:\WAMSI\2017\Verrucella\P110038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5"/>
          <a:stretch/>
        </p:blipFill>
        <p:spPr bwMode="auto">
          <a:xfrm>
            <a:off x="704528" y="1790808"/>
            <a:ext cx="245549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:\WAMSI\2017\Verrucella\P110038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977339" y="2038278"/>
            <a:ext cx="1980000" cy="1485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:\WAMSI\2017\Verrucella\IMG_237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4234408"/>
            <a:ext cx="263978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537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01636"/>
            <a:ext cx="908843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Ellisella</a:t>
            </a:r>
            <a:r>
              <a:rPr lang="en-US" sz="2400" i="1" dirty="0" smtClean="0"/>
              <a:t> </a:t>
            </a:r>
            <a:r>
              <a:rPr lang="en-US" sz="2400" dirty="0" smtClean="0"/>
              <a:t>sp. 1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76634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ELLISELLIDAE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Ellisella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AU" sz="1400" b="1" dirty="0">
                <a:solidFill>
                  <a:schemeClr val="tx1"/>
                </a:solidFill>
              </a:rPr>
              <a:t>Ref. #:       </a:t>
            </a:r>
            <a:r>
              <a:rPr lang="en-AU" sz="1400" b="1" dirty="0" smtClean="0">
                <a:solidFill>
                  <a:schemeClr val="tx1"/>
                </a:solidFill>
              </a:rPr>
              <a:t>WAM Z92150</a:t>
            </a:r>
            <a:endParaRPr lang="en-AU" sz="12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051001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bushy with whip-like branches.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double heads, </a:t>
            </a:r>
            <a:r>
              <a:rPr lang="en-US" sz="1400" dirty="0" err="1" smtClean="0">
                <a:solidFill>
                  <a:schemeClr val="tx1"/>
                </a:solidFill>
              </a:rPr>
              <a:t>waisted</a:t>
            </a:r>
            <a:r>
              <a:rPr lang="en-US" sz="1400" dirty="0" smtClean="0">
                <a:solidFill>
                  <a:schemeClr val="tx1"/>
                </a:solidFill>
              </a:rPr>
              <a:t> and </a:t>
            </a:r>
            <a:r>
              <a:rPr lang="en-US" sz="1400" dirty="0" err="1" smtClean="0">
                <a:solidFill>
                  <a:schemeClr val="tx1"/>
                </a:solidFill>
              </a:rPr>
              <a:t>unwaisted</a:t>
            </a:r>
            <a:r>
              <a:rPr lang="en-US" sz="1400" dirty="0" smtClean="0">
                <a:solidFill>
                  <a:schemeClr val="tx1"/>
                </a:solidFill>
              </a:rPr>
              <a:t> spindles.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orange. Sclerites mainly colourless, but some are light orange.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20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Not very common - in turbid and clear waters, current-swept environments.</a:t>
            </a:r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4098" name="Picture 2" descr="H:\WAMSI\2017\Ellisella red\P109000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1"/>
          <a:stretch/>
        </p:blipFill>
        <p:spPr bwMode="auto">
          <a:xfrm>
            <a:off x="704528" y="1790808"/>
            <a:ext cx="220004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H:\WAMSI\2017\Ellisella red\P109000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15"/>
          <a:stretch/>
        </p:blipFill>
        <p:spPr bwMode="auto">
          <a:xfrm>
            <a:off x="2926671" y="1790808"/>
            <a:ext cx="1873929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:\WAMSI\2017\Ellisella red\1582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4225260"/>
            <a:ext cx="263978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10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831850" y="709613"/>
            <a:ext cx="9074150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Plumarella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penna</a:t>
            </a:r>
            <a:r>
              <a:rPr lang="en-US" sz="2400" i="1" dirty="0" smtClean="0"/>
              <a:t> </a:t>
            </a:r>
            <a:r>
              <a:rPr lang="en-US" sz="2400" dirty="0" smtClean="0"/>
              <a:t>(Lamarck, 1815)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760348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</a:t>
            </a:r>
            <a:r>
              <a:rPr lang="en-US" sz="1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PRIMNOIDAE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Plumarella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AU" sz="1400" b="1" dirty="0">
                <a:solidFill>
                  <a:schemeClr val="tx1"/>
                </a:solidFill>
              </a:rPr>
              <a:t>Ref. #:       </a:t>
            </a:r>
            <a:r>
              <a:rPr lang="en-AU" sz="1400" b="1" dirty="0" smtClean="0">
                <a:solidFill>
                  <a:schemeClr val="tx1"/>
                </a:solidFill>
              </a:rPr>
              <a:t>WAM Z92102</a:t>
            </a:r>
            <a:endParaRPr lang="en-AU" sz="1400" b="1" dirty="0">
              <a:solidFill>
                <a:schemeClr val="tx1"/>
              </a:solidFill>
            </a:endParaRPr>
          </a:p>
          <a:p>
            <a:pPr algn="l"/>
            <a:endParaRPr lang="en-AU" sz="12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32669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US" sz="1400" dirty="0">
                <a:solidFill>
                  <a:schemeClr val="tx1"/>
                </a:solidFill>
              </a:rPr>
              <a:t>p</a:t>
            </a:r>
            <a:r>
              <a:rPr lang="en-US" sz="1400" dirty="0" smtClean="0">
                <a:solidFill>
                  <a:schemeClr val="tx1"/>
                </a:solidFill>
              </a:rPr>
              <a:t>innately branched plume in one plane, feather-like.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scales and flattened spindles.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white with golden stem.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1</a:t>
            </a:r>
            <a:r>
              <a:rPr lang="en-US" sz="1400" dirty="0">
                <a:solidFill>
                  <a:schemeClr val="tx1"/>
                </a:solidFill>
              </a:rPr>
              <a:t>5</a:t>
            </a:r>
            <a:r>
              <a:rPr lang="en-US" sz="1400" dirty="0" smtClean="0">
                <a:solidFill>
                  <a:schemeClr val="tx1"/>
                </a:solidFill>
              </a:rPr>
              <a:t>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Common in turbid, current-swept environments in </a:t>
            </a:r>
            <a:r>
              <a:rPr lang="en-US" sz="1400" dirty="0">
                <a:solidFill>
                  <a:schemeClr val="tx1"/>
                </a:solidFill>
              </a:rPr>
              <a:t>deeper waters </a:t>
            </a:r>
            <a:r>
              <a:rPr lang="en-US" sz="1400" dirty="0" smtClean="0">
                <a:solidFill>
                  <a:schemeClr val="tx1"/>
                </a:solidFill>
              </a:rPr>
              <a:t>of northern Australia.</a:t>
            </a:r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2050" name="Picture 2" descr="H:\WAMSI\2017\Plumarella penna\P112040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4" r="20229"/>
          <a:stretch/>
        </p:blipFill>
        <p:spPr bwMode="auto">
          <a:xfrm>
            <a:off x="704528" y="1790808"/>
            <a:ext cx="160655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H:\WAMSI\2017\Plumarella penna\P112040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36"/>
          <a:stretch/>
        </p:blipFill>
        <p:spPr bwMode="auto">
          <a:xfrm>
            <a:off x="2360712" y="1790808"/>
            <a:ext cx="244623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:\WAMSI\2017\Plumarella penna\IMG_24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" contras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4218776"/>
            <a:ext cx="263978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358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32520" y="710208"/>
            <a:ext cx="9145587" cy="990600"/>
          </a:xfrm>
        </p:spPr>
        <p:txBody>
          <a:bodyPr>
            <a:normAutofit/>
          </a:bodyPr>
          <a:lstStyle/>
          <a:p>
            <a:r>
              <a:rPr lang="en-US" sz="2400" i="1" dirty="0" err="1" smtClean="0"/>
              <a:t>Jasminisis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cavatica</a:t>
            </a:r>
            <a:r>
              <a:rPr lang="en-US" sz="2400" i="1" dirty="0" smtClean="0"/>
              <a:t> </a:t>
            </a:r>
            <a:r>
              <a:rPr lang="en-US" sz="2400" dirty="0" err="1" smtClean="0"/>
              <a:t>Alderslade</a:t>
            </a:r>
            <a:r>
              <a:rPr lang="en-US" sz="2400" dirty="0" smtClean="0"/>
              <a:t>, 1998</a:t>
            </a:r>
            <a:endParaRPr lang="en-AU" sz="2400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1692236"/>
            <a:ext cx="3600450" cy="1247775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Subclass: </a:t>
            </a:r>
            <a:r>
              <a:rPr lang="en-US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CALCAXONIA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Family:      </a:t>
            </a:r>
            <a:r>
              <a:rPr lang="en-US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ISIDIDAE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Genus:     </a:t>
            </a:r>
            <a:r>
              <a:rPr lang="en-US" sz="1400" b="1" i="1" dirty="0" err="1" smtClean="0">
                <a:solidFill>
                  <a:schemeClr val="tx1"/>
                </a:solidFill>
              </a:rPr>
              <a:t>Jasminisis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Ref. #:       WAM Z96526</a:t>
            </a:r>
            <a:endParaRPr lang="en-AU" sz="1400" b="1" dirty="0">
              <a:solidFill>
                <a:schemeClr val="tx1"/>
              </a:solidFill>
            </a:endParaRP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4294967295"/>
          </p:nvPr>
        </p:nvSpPr>
        <p:spPr>
          <a:xfrm>
            <a:off x="5529064" y="3132669"/>
            <a:ext cx="3600450" cy="3240087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Physical description: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Growth form: </a:t>
            </a:r>
            <a:r>
              <a:rPr lang="en-AU" sz="1400" dirty="0" smtClean="0">
                <a:solidFill>
                  <a:schemeClr val="tx1"/>
                </a:solidFill>
              </a:rPr>
              <a:t>bushy, branched with a  hard, segmented axis.</a:t>
            </a:r>
            <a:endParaRPr lang="en-AU" sz="14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Sclerites: crescent-shaped scales with leafy projections.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Colour: colony white, axis with brown stripes (nodes). Sclerites </a:t>
            </a:r>
            <a:r>
              <a:rPr lang="en-US" sz="1400" dirty="0" err="1" smtClean="0">
                <a:solidFill>
                  <a:schemeClr val="tx1"/>
                </a:solidFill>
              </a:rPr>
              <a:t>colourless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Size: 5 cm.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Habitat and abundance: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Rare.</a:t>
            </a:r>
          </a:p>
          <a:p>
            <a:endParaRPr lang="en-AU" dirty="0"/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632520" y="170080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  <p:pic>
        <p:nvPicPr>
          <p:cNvPr id="4098" name="Picture 2" descr="G:\Collections and Research\Aquatic Zoology\Research\Monika_softcorals\PROJECTS\WAMSI\Jasminisis cavatica\PB23024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2" r="9589"/>
          <a:stretch/>
        </p:blipFill>
        <p:spPr bwMode="auto">
          <a:xfrm>
            <a:off x="702970" y="1785480"/>
            <a:ext cx="1852654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Collections and Research\Aquatic Zoology\Research\Monika_softcorals\PROJECTS\WAMSI\Jasminisis cavatica\PB23024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3" r="9494"/>
          <a:stretch/>
        </p:blipFill>
        <p:spPr bwMode="auto">
          <a:xfrm>
            <a:off x="2606473" y="1790808"/>
            <a:ext cx="2011681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G:\Collections and Research\Aquatic Zoology\Research\Monika_softcorals\PROJECTS\WAMSI\Jasminisis cavatica\IMG_224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95" t="16048" r="6452" b="15449"/>
          <a:stretch/>
        </p:blipFill>
        <p:spPr bwMode="auto">
          <a:xfrm rot="5400000">
            <a:off x="292641" y="4630612"/>
            <a:ext cx="1980000" cy="1159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G:\Collections and Research\Aquatic Zoology\Research\Monika_softcorals\PROJECTS\WAMSI\Jasminisis cavatica\IMG_224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904" b="6809"/>
          <a:stretch/>
        </p:blipFill>
        <p:spPr bwMode="auto">
          <a:xfrm rot="16200000">
            <a:off x="1690054" y="4450490"/>
            <a:ext cx="1980000" cy="1502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48808" y="1692236"/>
            <a:ext cx="0" cy="46805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8"/>
          <p:cNvSpPr txBox="1">
            <a:spLocks/>
          </p:cNvSpPr>
          <p:nvPr/>
        </p:nvSpPr>
        <p:spPr>
          <a:xfrm>
            <a:off x="644765" y="4131088"/>
            <a:ext cx="425958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3A299"/>
              </a:buClr>
            </a:pPr>
            <a:endParaRPr lang="en-AU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33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0" y="533400"/>
            <a:ext cx="8915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>
                <a:solidFill>
                  <a:srgbClr val="D0563E"/>
                </a:solidFill>
              </a:rPr>
              <a:t/>
            </a:r>
            <a:br>
              <a:rPr lang="en-US" sz="3600" dirty="0" smtClean="0">
                <a:solidFill>
                  <a:srgbClr val="D0563E"/>
                </a:solidFill>
              </a:rPr>
            </a:br>
            <a:r>
              <a:rPr lang="en-US" i="1" dirty="0" smtClean="0">
                <a:solidFill>
                  <a:srgbClr val="D0563E"/>
                </a:solidFill>
              </a:rPr>
              <a:t>Acknowledgements</a:t>
            </a:r>
            <a:r>
              <a:rPr lang="en-US" sz="3600" dirty="0" smtClean="0">
                <a:solidFill>
                  <a:srgbClr val="D0563E"/>
                </a:solidFill>
              </a:rPr>
              <a:t/>
            </a:r>
            <a:br>
              <a:rPr lang="en-US" sz="3600" dirty="0" smtClean="0">
                <a:solidFill>
                  <a:srgbClr val="D0563E"/>
                </a:solidFill>
              </a:rPr>
            </a:br>
            <a:endParaRPr lang="en-US" sz="3600" dirty="0">
              <a:solidFill>
                <a:srgbClr val="D0563E"/>
              </a:solidFill>
            </a:endParaRPr>
          </a:p>
        </p:txBody>
      </p:sp>
      <p:sp>
        <p:nvSpPr>
          <p:cNvPr id="15" name="Text Placeholder 27"/>
          <p:cNvSpPr txBox="1">
            <a:spLocks/>
          </p:cNvSpPr>
          <p:nvPr/>
        </p:nvSpPr>
        <p:spPr>
          <a:xfrm>
            <a:off x="0" y="1773238"/>
            <a:ext cx="9417496" cy="507523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en-US" sz="1400" dirty="0" smtClean="0"/>
          </a:p>
          <a:p>
            <a:pPr marL="719138" indent="0">
              <a:buNone/>
            </a:pPr>
            <a:r>
              <a:rPr lang="en-AU" sz="1400" dirty="0"/>
              <a:t>This research was enabled by the Traditional Owners through their advice and consent to access their traditional </a:t>
            </a:r>
            <a:r>
              <a:rPr lang="en-AU" sz="1400" dirty="0" smtClean="0"/>
              <a:t>lands. </a:t>
            </a:r>
            <a:r>
              <a:rPr lang="en-AU" sz="1400" dirty="0"/>
              <a:t>Funding was provided through the Western Australian Marine Science Institution Kimberley Marine Research Program supported by the Western Australian government's Kimberley Science and Conservation </a:t>
            </a:r>
            <a:r>
              <a:rPr lang="en-AU" sz="1400" dirty="0" smtClean="0"/>
              <a:t>Strategy. </a:t>
            </a:r>
            <a:r>
              <a:rPr lang="en-US" sz="1400" dirty="0" smtClean="0"/>
              <a:t>Sincere </a:t>
            </a:r>
            <a:r>
              <a:rPr lang="en-US" sz="1400" dirty="0"/>
              <a:t>thanks to the </a:t>
            </a:r>
            <a:r>
              <a:rPr lang="en-US" sz="1400" dirty="0" smtClean="0"/>
              <a:t>following </a:t>
            </a:r>
            <a:r>
              <a:rPr lang="en-US" sz="1400" dirty="0"/>
              <a:t>agencies </a:t>
            </a:r>
            <a:r>
              <a:rPr lang="en-US" sz="1400" dirty="0" smtClean="0"/>
              <a:t>who </a:t>
            </a:r>
            <a:r>
              <a:rPr lang="en-US" sz="1400" dirty="0"/>
              <a:t>supported the fieldwork and provided laboratory </a:t>
            </a:r>
            <a:r>
              <a:rPr lang="en-US" sz="1400" dirty="0" smtClean="0"/>
              <a:t>facilities: </a:t>
            </a:r>
            <a:r>
              <a:rPr lang="en-AU" sz="1400" dirty="0" smtClean="0"/>
              <a:t>WAMSI</a:t>
            </a:r>
            <a:r>
              <a:rPr lang="en-US" sz="1400" dirty="0" smtClean="0"/>
              <a:t>, WAM, Australian Institute of </a:t>
            </a:r>
            <a:r>
              <a:rPr lang="en-US" sz="1400" dirty="0"/>
              <a:t>Marine Science, CSIRO </a:t>
            </a:r>
            <a:r>
              <a:rPr lang="en-US" sz="1400" dirty="0" smtClean="0"/>
              <a:t>and Curtin University. </a:t>
            </a:r>
          </a:p>
          <a:p>
            <a:pPr marL="719138" indent="0">
              <a:buNone/>
            </a:pPr>
            <a:endParaRPr lang="en-AU" sz="1400" dirty="0"/>
          </a:p>
          <a:p>
            <a:pPr marL="719138" indent="0">
              <a:buNone/>
            </a:pPr>
            <a:r>
              <a:rPr lang="en-US" sz="1400" dirty="0"/>
              <a:t>The author would like to gratefully acknowledge Clay Bryce, Jane Fromont and Diana Jones for their invaluable comments on the manuscript, and Phil </a:t>
            </a:r>
            <a:r>
              <a:rPr lang="en-US" sz="1400" dirty="0" err="1"/>
              <a:t>Alderslade</a:t>
            </a:r>
            <a:r>
              <a:rPr lang="en-US" sz="1400" dirty="0"/>
              <a:t> for taxonomic assistance. Further acknowledgement is also due to Jenelle Ritchie, Oliver Gomez and Lisa Kirkendale for material sorting and technical support</a:t>
            </a:r>
            <a:r>
              <a:rPr lang="en-US" sz="1400"/>
              <a:t>. </a:t>
            </a:r>
            <a:endParaRPr lang="en-AU" sz="1400" dirty="0"/>
          </a:p>
          <a:p>
            <a:pPr marL="719138" indent="0">
              <a:buFont typeface="Arial" pitchFamily="34" charset="0"/>
              <a:buNone/>
            </a:pP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2352034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3963</TotalTime>
  <Words>7691</Words>
  <Application>Microsoft Macintosh PowerPoint</Application>
  <PresentationFormat>A4 Paper (210x297 mm)</PresentationFormat>
  <Paragraphs>1271</Paragraphs>
  <Slides>95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95</vt:i4>
      </vt:variant>
    </vt:vector>
  </HeadingPairs>
  <TitlesOfParts>
    <vt:vector size="96" baseType="lpstr">
      <vt:lpstr>Clarity</vt:lpstr>
      <vt:lpstr>PowerPoint Presentation</vt:lpstr>
      <vt:lpstr> Sampling locations </vt:lpstr>
      <vt:lpstr>Species name (Author, date)</vt:lpstr>
      <vt:lpstr>Carijoa sp.1</vt:lpstr>
      <vt:lpstr>Sinularia sp.1</vt:lpstr>
      <vt:lpstr>Cladiella sp.1 </vt:lpstr>
      <vt:lpstr>Lobophytum cf. crassum Von Marenzeller, 1886</vt:lpstr>
      <vt:lpstr>Sarcophyton cf. trocheliophorum Von Marenzeller, 1886</vt:lpstr>
      <vt:lpstr>Sarcophyton sp. 2</vt:lpstr>
      <vt:lpstr>Sarcophyton sp. 3</vt:lpstr>
      <vt:lpstr>Eleutherobia sp.1</vt:lpstr>
      <vt:lpstr>Dendronephthya spp. </vt:lpstr>
      <vt:lpstr>Umbellulifera spp.  </vt:lpstr>
      <vt:lpstr>Scleronephthya sp. 1</vt:lpstr>
      <vt:lpstr>Stereonephthya imbricans Thomson &amp; Dean, 1931</vt:lpstr>
      <vt:lpstr>Capnella sp. 1 </vt:lpstr>
      <vt:lpstr>Nephthyigorgia sp.1</vt:lpstr>
      <vt:lpstr>Nephthyigorgia kükenthali (Broch, 1916)</vt:lpstr>
      <vt:lpstr>Chironephthya sp.1</vt:lpstr>
      <vt:lpstr>Chironephthya sp. 2</vt:lpstr>
      <vt:lpstr>Chironephthya sp. 3</vt:lpstr>
      <vt:lpstr>Siphonogorgia sp.1</vt:lpstr>
      <vt:lpstr>Siphonogorgia sp. 2</vt:lpstr>
      <vt:lpstr>Studeriotes crassa Kükenthal, 1910</vt:lpstr>
      <vt:lpstr>Alertigorgia orientalis (Ridley, 1884)</vt:lpstr>
      <vt:lpstr>Alertigorgia sp. 1 </vt:lpstr>
      <vt:lpstr>Iciligorgia brunnea (Nutting, 1911) </vt:lpstr>
      <vt:lpstr>Solenocaulon tortuosum Gray, 1862</vt:lpstr>
      <vt:lpstr>Solenocaulon grayi Studer, 1878</vt:lpstr>
      <vt:lpstr>Solenocaulon cf. simplex Brundin, 1896</vt:lpstr>
      <vt:lpstr>Subergorgia suberosa (Pallas, 1766)</vt:lpstr>
      <vt:lpstr>Annella reticulata (Ellis &amp; Solander, 1786)</vt:lpstr>
      <vt:lpstr>Melithaea spp.</vt:lpstr>
      <vt:lpstr>Parisis fructicosa Verrill, 1864</vt:lpstr>
      <vt:lpstr>Acanthogorgia sp. 1</vt:lpstr>
      <vt:lpstr>Acanthogorgia sp. 2</vt:lpstr>
      <vt:lpstr>Acanthogorgia sp. 3</vt:lpstr>
      <vt:lpstr>Acanthogorgia sp. 4</vt:lpstr>
      <vt:lpstr>Acanthogorgia sp. 5</vt:lpstr>
      <vt:lpstr>Anthogorgia sp. 2</vt:lpstr>
      <vt:lpstr>Muricella sp. 1</vt:lpstr>
      <vt:lpstr>Euplexaura erecta Kückenthal,1908</vt:lpstr>
      <vt:lpstr>Euplexaura sp. 2</vt:lpstr>
      <vt:lpstr>Bebryce  sp. 1</vt:lpstr>
      <vt:lpstr>Echinomuricea cf. indomalaccensis Ridley 1884</vt:lpstr>
      <vt:lpstr>Echinomuricea sp.2</vt:lpstr>
      <vt:lpstr>Echinomuricea cf. pulchra Nutting 1910</vt:lpstr>
      <vt:lpstr>Paracis sp. 1</vt:lpstr>
      <vt:lpstr>Villogorgia sp. 1</vt:lpstr>
      <vt:lpstr>Echinogorgia sp. 1</vt:lpstr>
      <vt:lpstr>Echinogorgia sp. 2</vt:lpstr>
      <vt:lpstr>Echinogorgia sp. 3</vt:lpstr>
      <vt:lpstr>Echinogorgia cf. reticulata (sp. 4)</vt:lpstr>
      <vt:lpstr>Echinogorgia sp. 5</vt:lpstr>
      <vt:lpstr>Echinogorgia sp. 6</vt:lpstr>
      <vt:lpstr>Echinogorgia sp. 7</vt:lpstr>
      <vt:lpstr>Echinogorgia sp. 8</vt:lpstr>
      <vt:lpstr>Echinogorgia sp. 9</vt:lpstr>
      <vt:lpstr>Echinogorgia sp. 10</vt:lpstr>
      <vt:lpstr>Echinogorgia sp. 11</vt:lpstr>
      <vt:lpstr>Echinogorgia sp. 12</vt:lpstr>
      <vt:lpstr>Echinogorgia sp. 13</vt:lpstr>
      <vt:lpstr>Menella sp. 2</vt:lpstr>
      <vt:lpstr>Menella sp. 3</vt:lpstr>
      <vt:lpstr>Menella sp. 4</vt:lpstr>
      <vt:lpstr>Menella sp. 5</vt:lpstr>
      <vt:lpstr>Menella sp. 6</vt:lpstr>
      <vt:lpstr>Menella sp. 7</vt:lpstr>
      <vt:lpstr>Menella sp. 8</vt:lpstr>
      <vt:lpstr>Menella sp. 9</vt:lpstr>
      <vt:lpstr>Menella sp. 10</vt:lpstr>
      <vt:lpstr>Paraplexaura sp. 2</vt:lpstr>
      <vt:lpstr>Paraplexaura sp. 4</vt:lpstr>
      <vt:lpstr>Paraplexaura sp. 5</vt:lpstr>
      <vt:lpstr>Paraplexaura sp. 6</vt:lpstr>
      <vt:lpstr>Paraplexaura sp. 7</vt:lpstr>
      <vt:lpstr>Astrogorgia sp.1</vt:lpstr>
      <vt:lpstr>Astrogorgia sp. 2</vt:lpstr>
      <vt:lpstr>Astrogorgia sp. 3</vt:lpstr>
      <vt:lpstr>Hicksonella princeps Nutting, 1910</vt:lpstr>
      <vt:lpstr>Pseudoptrogorgia pinnata (Nutting, 1910)</vt:lpstr>
      <vt:lpstr>Pseudoptrogorgia australiensis (Ridley, 1884)</vt:lpstr>
      <vt:lpstr>Ctenocella pectinata (Pallas, 1766)</vt:lpstr>
      <vt:lpstr>Viminella sp. 1 </vt:lpstr>
      <vt:lpstr>Viminella sp. 2 </vt:lpstr>
      <vt:lpstr>Viminella sp. 3 </vt:lpstr>
      <vt:lpstr>Viminella sp. 4 </vt:lpstr>
      <vt:lpstr>Junceella juncea (Pallas, 1766)</vt:lpstr>
      <vt:lpstr>Junceella fragilis (Ridley, 1884)</vt:lpstr>
      <vt:lpstr>Dichotella gemmacea (Milne Edwards &amp; Haime, 1857)</vt:lpstr>
      <vt:lpstr>Verrucella sp. 1</vt:lpstr>
      <vt:lpstr>Ellisella sp. 1</vt:lpstr>
      <vt:lpstr>Plumarella penna (Lamarck, 1815)</vt:lpstr>
      <vt:lpstr>Jasminisis cavatica Alderslade, 1998</vt:lpstr>
      <vt:lpstr> Acknowledgements </vt:lpstr>
    </vt:vector>
  </TitlesOfParts>
  <Company>Department of Culture and the Arts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Monika Bryce</dc:creator>
  <cp:lastModifiedBy>Emily Carroll</cp:lastModifiedBy>
  <cp:revision>440</cp:revision>
  <cp:lastPrinted>2017-05-01T03:47:35Z</cp:lastPrinted>
  <dcterms:created xsi:type="dcterms:W3CDTF">2016-08-15T02:06:46Z</dcterms:created>
  <dcterms:modified xsi:type="dcterms:W3CDTF">2017-07-14T08:12:03Z</dcterms:modified>
</cp:coreProperties>
</file>